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1"/>
  </p:notesMasterIdLst>
  <p:sldIdLst>
    <p:sldId id="328" r:id="rId3"/>
    <p:sldId id="329" r:id="rId4"/>
    <p:sldId id="33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296" r:id="rId13"/>
    <p:sldId id="263" r:id="rId14"/>
    <p:sldId id="270" r:id="rId15"/>
    <p:sldId id="264" r:id="rId16"/>
    <p:sldId id="272" r:id="rId17"/>
    <p:sldId id="282" r:id="rId18"/>
    <p:sldId id="274" r:id="rId19"/>
    <p:sldId id="275" r:id="rId20"/>
    <p:sldId id="280" r:id="rId21"/>
    <p:sldId id="276" r:id="rId22"/>
    <p:sldId id="277" r:id="rId23"/>
    <p:sldId id="278" r:id="rId24"/>
    <p:sldId id="279" r:id="rId25"/>
    <p:sldId id="281" r:id="rId26"/>
    <p:sldId id="283" r:id="rId27"/>
    <p:sldId id="284" r:id="rId28"/>
    <p:sldId id="288" r:id="rId29"/>
    <p:sldId id="285" r:id="rId30"/>
    <p:sldId id="287" r:id="rId31"/>
    <p:sldId id="289" r:id="rId32"/>
    <p:sldId id="291" r:id="rId33"/>
    <p:sldId id="292" r:id="rId34"/>
    <p:sldId id="293" r:id="rId35"/>
    <p:sldId id="294" r:id="rId36"/>
    <p:sldId id="266" r:id="rId37"/>
    <p:sldId id="267" r:id="rId38"/>
    <p:sldId id="269" r:id="rId39"/>
    <p:sldId id="295" r:id="rId40"/>
    <p:sldId id="298" r:id="rId41"/>
    <p:sldId id="299" r:id="rId42"/>
    <p:sldId id="301" r:id="rId43"/>
    <p:sldId id="302" r:id="rId44"/>
    <p:sldId id="303" r:id="rId45"/>
    <p:sldId id="304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09" r:id="rId56"/>
    <p:sldId id="308" r:id="rId57"/>
    <p:sldId id="306" r:id="rId58"/>
    <p:sldId id="310" r:id="rId59"/>
    <p:sldId id="32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FBFBF"/>
    <a:srgbClr val="7F7F7F"/>
    <a:srgbClr val="FFFF00"/>
    <a:srgbClr val="F7F700"/>
    <a:srgbClr val="FFD100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r>
              <a:rPr lang="en-US" sz="1600" dirty="0"/>
              <a:t>Ratio between </a:t>
            </a:r>
            <a:r>
              <a:rPr lang="en-US" sz="1600" dirty="0" smtClean="0"/>
              <a:t>Modeling &amp; Interpolation </a:t>
            </a:r>
            <a:r>
              <a:rPr lang="en-US" sz="1600" dirty="0"/>
              <a:t>processing time</a:t>
            </a:r>
            <a:endParaRPr lang="ko-KR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Modeling / Interpolation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 Light" panose="020B0502040204020203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17sec</c:v>
                </c:pt>
                <c:pt idx="1">
                  <c:v>20sec</c:v>
                </c:pt>
                <c:pt idx="2">
                  <c:v>54sec</c:v>
                </c:pt>
                <c:pt idx="3">
                  <c:v>3min 50sec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7.0921390192328335E-2</c:v>
                </c:pt>
                <c:pt idx="1">
                  <c:v>7.0566380098801354E-2</c:v>
                </c:pt>
                <c:pt idx="2">
                  <c:v>6.7582339184223114E-2</c:v>
                </c:pt>
                <c:pt idx="3">
                  <c:v>7.7387955384619914E-2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13-4066-BAA6-516C95A3EC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6666048"/>
        <c:axId val="216663136"/>
      </c:barChart>
      <c:catAx>
        <c:axId val="21666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endParaRPr lang="ko-KR"/>
          </a:p>
        </c:txPr>
        <c:crossAx val="216663136"/>
        <c:crosses val="autoZero"/>
        <c:auto val="1"/>
        <c:lblAlgn val="ctr"/>
        <c:lblOffset val="100"/>
        <c:noMultiLvlLbl val="0"/>
      </c:catAx>
      <c:valAx>
        <c:axId val="21666313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endParaRPr lang="ko-KR"/>
          </a:p>
        </c:txPr>
        <c:crossAx val="21666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latin typeface="Bahnschrift Light" panose="020B0502040204020203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5DD78-50F0-4AD9-BA95-85E9ACD109D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00D5C-E2A8-4F99-8581-A54DAA5CD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0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신지윤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장강욱의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KAIST co-op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중간발표를 시작하겠습니다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49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98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14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844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254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398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459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490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471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9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74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발표는 제일 먼저 설정된 목표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플로우가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결정되기 이전에 목표를 위해 진행하였던 사전 연구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상세하게 정해진 프로젝트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플로우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다음에는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HRIR,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그것을 구현한 코드와 데모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앞으로의 계획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순서로 발표를 진행하도록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859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80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53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374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574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052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97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입체 음향 효과 프로그램은 입문하기 위한 장벽이 존재한다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입체 음향에 대해 잘 모르더라도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원하는 바를 쉽게 이행할 수 있는 직관적인 툴을 사용자에게 제공해 주고 싶다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&lt;&lt;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크리에이터들에게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입체 음향 효과를 주는 직관적인 툴을 만들자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&gt;&gt;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Time: Low delay, Low computational processing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Intuitive: Inputting positional information makes binaural effect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툴을 제작하기 위한 초기 과정으로 여러 입체 음향 관련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선정하고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프로토타입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버전을 제작하는 과정이 이 인턴 프로그램의 주된 업무였다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97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발표 때까지 한 것들</a:t>
            </a: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 DB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 및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Interpolation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존재하는 여러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 DB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하나인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CIPIC DB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선정했고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없는 방향에 대해 보간을 진행해 데이터를 연속적으로 가공했다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 I/O &amp; Convolution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 음원의 입출력을 가능케하고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HRTF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효과를 주기 위해 필요한 연산인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직접 사용했다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55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발표 이래로 진행한 것들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로드맵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 Modeling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 결과로 주어진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HRTF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모델링을 통하여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 처리 속도를 대폭 증가시켰다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 연산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 단위 연산을 통해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음원의 연속적인 위치 변화를 부드럽게 표현할 수 있게 되었다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방에서 측정한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기존의 음원과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컨볼루션함으로써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방의 효과를 넣어줄 수 있게 되었다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Attenuation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단위의 먼 거리에서 나오는 소리를 변형시켜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인지하게끔 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C++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스터디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로의 변환을 위해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C++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스터디를 매주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 진행하고 있었다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09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08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28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238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목표는 하나의 단어로 설명하자면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‘3D audio’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담긴 뜻대로 소리를 입체적으로 들려주어 생동감 있게 재생하고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입체적인 음원을 만들 수 있는 툴들이 시중에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나와있긴 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접근성도 좋지 않고 사용법도 어려워 일반적인 사용자가 사용하기엔 쉽지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누구나 접근하기 좋은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사용하더라도 복잡한 과정 없이 사용할 수 있는 툴을 제공하는 것을 최종 목표로 갖게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2F5EC-5FDE-4FBD-A193-BCD24E25F7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55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8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2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607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42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8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30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02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27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70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0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1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058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93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44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53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96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88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2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6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1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EC90A-CC47-42C5-A366-61F55DED31C6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05348-1BFD-47D8-A8FC-486D7BDF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3" Type="http://schemas.openxmlformats.org/officeDocument/2006/relationships/image" Target="../media/image20.PNG"/><Relationship Id="rId7" Type="http://schemas.openxmlformats.org/officeDocument/2006/relationships/image" Target="../media/image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1.jp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3" Type="http://schemas.openxmlformats.org/officeDocument/2006/relationships/image" Target="../media/image20.PNG"/><Relationship Id="rId7" Type="http://schemas.openxmlformats.org/officeDocument/2006/relationships/image" Target="../media/image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1.jp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37.jpg"/><Relationship Id="rId4" Type="http://schemas.openxmlformats.org/officeDocument/2006/relationships/audio" Target="../media/media2.wav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5.wav"/><Relationship Id="rId7" Type="http://schemas.openxmlformats.org/officeDocument/2006/relationships/image" Target="../media/image290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3" Type="http://schemas.openxmlformats.org/officeDocument/2006/relationships/image" Target="../media/image20.PNG"/><Relationship Id="rId7" Type="http://schemas.openxmlformats.org/officeDocument/2006/relationships/image" Target="../media/image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1.jpg"/><Relationship Id="rId10" Type="http://schemas.openxmlformats.org/officeDocument/2006/relationships/image" Target="../media/image40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3" Type="http://schemas.openxmlformats.org/officeDocument/2006/relationships/image" Target="../media/image20.PNG"/><Relationship Id="rId7" Type="http://schemas.openxmlformats.org/officeDocument/2006/relationships/image" Target="../media/image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1.jp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microsoft.com/office/2007/relationships/media" Target="../media/media7.wav"/><Relationship Id="rId7" Type="http://schemas.openxmlformats.org/officeDocument/2006/relationships/image" Target="../media/image430.PNG"/><Relationship Id="rId12" Type="http://schemas.openxmlformats.org/officeDocument/2006/relationships/image" Target="../media/image37.jp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chart" Target="../charts/chart1.xml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60.PNG"/><Relationship Id="rId4" Type="http://schemas.openxmlformats.org/officeDocument/2006/relationships/audio" Target="../media/media7.wav"/><Relationship Id="rId9" Type="http://schemas.openxmlformats.org/officeDocument/2006/relationships/image" Target="../media/image4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microsoft.com/office/2007/relationships/media" Target="../media/media14.wav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audio" Target="../media/media13.wav"/><Relationship Id="rId17" Type="http://schemas.openxmlformats.org/officeDocument/2006/relationships/image" Target="../media/image69.jpeg"/><Relationship Id="rId2" Type="http://schemas.openxmlformats.org/officeDocument/2006/relationships/audio" Target="../media/media8.wav"/><Relationship Id="rId16" Type="http://schemas.openxmlformats.org/officeDocument/2006/relationships/image" Target="../media/image36.png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microsoft.com/office/2007/relationships/media" Target="../media/media13.wav"/><Relationship Id="rId5" Type="http://schemas.microsoft.com/office/2007/relationships/media" Target="../media/media10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Relationship Id="rId14" Type="http://schemas.openxmlformats.org/officeDocument/2006/relationships/audio" Target="../media/media14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microsoft.com/office/2007/relationships/hdphoto" Target="../media/hdphoto7.wdp"/><Relationship Id="rId18" Type="http://schemas.openxmlformats.org/officeDocument/2006/relationships/image" Target="../media/image91.png"/><Relationship Id="rId3" Type="http://schemas.openxmlformats.org/officeDocument/2006/relationships/image" Target="../media/image83.png"/><Relationship Id="rId7" Type="http://schemas.microsoft.com/office/2007/relationships/hdphoto" Target="../media/hdphoto4.wdp"/><Relationship Id="rId12" Type="http://schemas.openxmlformats.org/officeDocument/2006/relationships/image" Target="../media/image88.png"/><Relationship Id="rId17" Type="http://schemas.microsoft.com/office/2007/relationships/hdphoto" Target="../media/hdphoto9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87.png"/><Relationship Id="rId19" Type="http://schemas.microsoft.com/office/2007/relationships/hdphoto" Target="../media/hdphoto10.wdp"/><Relationship Id="rId4" Type="http://schemas.openxmlformats.org/officeDocument/2006/relationships/image" Target="../media/image84.png"/><Relationship Id="rId9" Type="http://schemas.microsoft.com/office/2007/relationships/hdphoto" Target="../media/hdphoto5.wdp"/><Relationship Id="rId1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microsoft.com/office/2007/relationships/hdphoto" Target="../media/hdphoto8.wdp"/><Relationship Id="rId18" Type="http://schemas.openxmlformats.org/officeDocument/2006/relationships/image" Target="../media/image87.png"/><Relationship Id="rId3" Type="http://schemas.openxmlformats.org/officeDocument/2006/relationships/image" Target="../media/image9.png"/><Relationship Id="rId7" Type="http://schemas.microsoft.com/office/2007/relationships/hdphoto" Target="../media/hdphoto5.wdp"/><Relationship Id="rId12" Type="http://schemas.openxmlformats.org/officeDocument/2006/relationships/image" Target="../media/image89.png"/><Relationship Id="rId17" Type="http://schemas.microsoft.com/office/2007/relationships/hdphoto" Target="../media/hdphoto10.wdp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microsoft.com/office/2007/relationships/hdphoto" Target="../media/hdphoto9.wdp"/><Relationship Id="rId5" Type="http://schemas.openxmlformats.org/officeDocument/2006/relationships/image" Target="../media/image11.png"/><Relationship Id="rId15" Type="http://schemas.microsoft.com/office/2007/relationships/hdphoto" Target="../media/hdphoto7.wdp"/><Relationship Id="rId10" Type="http://schemas.openxmlformats.org/officeDocument/2006/relationships/image" Target="../media/image90.png"/><Relationship Id="rId19" Type="http://schemas.microsoft.com/office/2007/relationships/hdphoto" Target="../media/hdphoto6.wdp"/><Relationship Id="rId4" Type="http://schemas.openxmlformats.org/officeDocument/2006/relationships/image" Target="../media/image10.jpeg"/><Relationship Id="rId9" Type="http://schemas.microsoft.com/office/2007/relationships/hdphoto" Target="../media/hdphoto3.wdp"/><Relationship Id="rId1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jpeg"/><Relationship Id="rId5" Type="http://schemas.openxmlformats.org/officeDocument/2006/relationships/image" Target="../media/image101.jpg"/><Relationship Id="rId4" Type="http://schemas.openxmlformats.org/officeDocument/2006/relationships/image" Target="../media/image10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png"/><Relationship Id="rId4" Type="http://schemas.openxmlformats.org/officeDocument/2006/relationships/image" Target="../media/image111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 29"/>
          <p:cNvSpPr/>
          <p:nvPr/>
        </p:nvSpPr>
        <p:spPr>
          <a:xfrm>
            <a:off x="469900" y="2578100"/>
            <a:ext cx="3467100" cy="3835400"/>
          </a:xfrm>
          <a:custGeom>
            <a:avLst/>
            <a:gdLst>
              <a:gd name="connsiteX0" fmla="*/ 939800 w 3429000"/>
              <a:gd name="connsiteY0" fmla="*/ 0 h 3441700"/>
              <a:gd name="connsiteX1" fmla="*/ 0 w 3429000"/>
              <a:gd name="connsiteY1" fmla="*/ 990600 h 3441700"/>
              <a:gd name="connsiteX2" fmla="*/ 1409700 w 3429000"/>
              <a:gd name="connsiteY2" fmla="*/ 3441700 h 3441700"/>
              <a:gd name="connsiteX3" fmla="*/ 3429000 w 3429000"/>
              <a:gd name="connsiteY3" fmla="*/ 50800 h 3441700"/>
              <a:gd name="connsiteX0" fmla="*/ 939800 w 3467100"/>
              <a:gd name="connsiteY0" fmla="*/ 0 h 3835400"/>
              <a:gd name="connsiteX1" fmla="*/ 0 w 3467100"/>
              <a:gd name="connsiteY1" fmla="*/ 990600 h 3835400"/>
              <a:gd name="connsiteX2" fmla="*/ 1409700 w 3467100"/>
              <a:gd name="connsiteY2" fmla="*/ 3441700 h 3835400"/>
              <a:gd name="connsiteX3" fmla="*/ 3467100 w 3467100"/>
              <a:gd name="connsiteY3" fmla="*/ 3835400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00" h="3835400">
                <a:moveTo>
                  <a:pt x="939800" y="0"/>
                </a:moveTo>
                <a:lnTo>
                  <a:pt x="0" y="990600"/>
                </a:lnTo>
                <a:lnTo>
                  <a:pt x="1409700" y="3441700"/>
                </a:lnTo>
                <a:lnTo>
                  <a:pt x="3467100" y="383540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8280400" y="1041400"/>
            <a:ext cx="2578100" cy="5397500"/>
          </a:xfrm>
          <a:custGeom>
            <a:avLst/>
            <a:gdLst>
              <a:gd name="connsiteX0" fmla="*/ 622300 w 2578100"/>
              <a:gd name="connsiteY0" fmla="*/ 0 h 3949700"/>
              <a:gd name="connsiteX1" fmla="*/ 2578100 w 2578100"/>
              <a:gd name="connsiteY1" fmla="*/ 2514600 h 3949700"/>
              <a:gd name="connsiteX2" fmla="*/ 2057400 w 2578100"/>
              <a:gd name="connsiteY2" fmla="*/ 3949700 h 3949700"/>
              <a:gd name="connsiteX3" fmla="*/ 0 w 2578100"/>
              <a:gd name="connsiteY3" fmla="*/ 1612900 h 3949700"/>
              <a:gd name="connsiteX0" fmla="*/ 622300 w 2578100"/>
              <a:gd name="connsiteY0" fmla="*/ 0 h 5397500"/>
              <a:gd name="connsiteX1" fmla="*/ 2578100 w 2578100"/>
              <a:gd name="connsiteY1" fmla="*/ 2514600 h 5397500"/>
              <a:gd name="connsiteX2" fmla="*/ 2057400 w 2578100"/>
              <a:gd name="connsiteY2" fmla="*/ 3949700 h 5397500"/>
              <a:gd name="connsiteX3" fmla="*/ 0 w 2578100"/>
              <a:gd name="connsiteY3" fmla="*/ 5397500 h 539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8100" h="5397500">
                <a:moveTo>
                  <a:pt x="622300" y="0"/>
                </a:moveTo>
                <a:lnTo>
                  <a:pt x="2578100" y="2514600"/>
                </a:lnTo>
                <a:lnTo>
                  <a:pt x="2057400" y="3949700"/>
                </a:lnTo>
                <a:lnTo>
                  <a:pt x="0" y="539750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2365" y="3052823"/>
            <a:ext cx="4427270" cy="3373378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82365" y="0"/>
            <a:ext cx="4427270" cy="21677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3D AUDIO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KAIST Co-op </a:t>
            </a:r>
            <a:r>
              <a:rPr kumimoji="0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Internship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82365" y="2278744"/>
            <a:ext cx="4427270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882365" y="3040123"/>
            <a:ext cx="4427270" cy="3386077"/>
          </a:xfrm>
          <a:custGeom>
            <a:avLst/>
            <a:gdLst>
              <a:gd name="connsiteX0" fmla="*/ 0 w 4427270"/>
              <a:gd name="connsiteY0" fmla="*/ 0 h 3797300"/>
              <a:gd name="connsiteX1" fmla="*/ 435635 w 4427270"/>
              <a:gd name="connsiteY1" fmla="*/ 0 h 3797300"/>
              <a:gd name="connsiteX2" fmla="*/ 435635 w 4427270"/>
              <a:gd name="connsiteY2" fmla="*/ 26961 h 3797300"/>
              <a:gd name="connsiteX3" fmla="*/ 26961 w 4427270"/>
              <a:gd name="connsiteY3" fmla="*/ 26961 h 3797300"/>
              <a:gd name="connsiteX4" fmla="*/ 26961 w 4427270"/>
              <a:gd name="connsiteY4" fmla="*/ 3770339 h 3797300"/>
              <a:gd name="connsiteX5" fmla="*/ 4400309 w 4427270"/>
              <a:gd name="connsiteY5" fmla="*/ 3770339 h 3797300"/>
              <a:gd name="connsiteX6" fmla="*/ 4400309 w 4427270"/>
              <a:gd name="connsiteY6" fmla="*/ 26961 h 3797300"/>
              <a:gd name="connsiteX7" fmla="*/ 1096035 w 4427270"/>
              <a:gd name="connsiteY7" fmla="*/ 26961 h 3797300"/>
              <a:gd name="connsiteX8" fmla="*/ 1096035 w 4427270"/>
              <a:gd name="connsiteY8" fmla="*/ 0 h 3797300"/>
              <a:gd name="connsiteX9" fmla="*/ 4427270 w 4427270"/>
              <a:gd name="connsiteY9" fmla="*/ 0 h 3797300"/>
              <a:gd name="connsiteX10" fmla="*/ 4427270 w 4427270"/>
              <a:gd name="connsiteY10" fmla="*/ 3797300 h 3797300"/>
              <a:gd name="connsiteX11" fmla="*/ 0 w 4427270"/>
              <a:gd name="connsiteY11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7270" h="3797300">
                <a:moveTo>
                  <a:pt x="0" y="0"/>
                </a:moveTo>
                <a:lnTo>
                  <a:pt x="435635" y="0"/>
                </a:lnTo>
                <a:lnTo>
                  <a:pt x="435635" y="26961"/>
                </a:lnTo>
                <a:lnTo>
                  <a:pt x="26961" y="26961"/>
                </a:lnTo>
                <a:lnTo>
                  <a:pt x="26961" y="3770339"/>
                </a:lnTo>
                <a:lnTo>
                  <a:pt x="4400309" y="3770339"/>
                </a:lnTo>
                <a:lnTo>
                  <a:pt x="4400309" y="26961"/>
                </a:lnTo>
                <a:lnTo>
                  <a:pt x="1096035" y="26961"/>
                </a:lnTo>
                <a:lnTo>
                  <a:pt x="1096035" y="0"/>
                </a:lnTo>
                <a:lnTo>
                  <a:pt x="4427270" y="0"/>
                </a:lnTo>
                <a:lnTo>
                  <a:pt x="4427270" y="3797300"/>
                </a:lnTo>
                <a:lnTo>
                  <a:pt x="0" y="37973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82365" y="3671682"/>
            <a:ext cx="4398035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2018.03.02 ~ 08.17</a:t>
            </a:r>
            <a:endParaRPr kumimoji="0" lang="ko-KR" altLang="en-US" sz="2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신지윤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     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장강욱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336431" y="2508738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0308" y="3493476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6721" y="3657771"/>
            <a:ext cx="1348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M</a:t>
            </a:r>
            <a:r>
              <a:rPr kumimoji="0" lang="en-US" altLang="ko-KR" sz="20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odeling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85401" y="5931876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850923" y="949568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0831" y="810818"/>
            <a:ext cx="171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Reverberation</a:t>
            </a:r>
            <a:endParaRPr kumimoji="0" lang="ko-KR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787589" y="3493476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257944" y="4914796"/>
            <a:ext cx="143609" cy="143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4466661" y="2855689"/>
            <a:ext cx="369527" cy="32400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08235" y="2567736"/>
            <a:ext cx="148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Attenuation</a:t>
            </a:r>
            <a:endParaRPr kumimoji="0" lang="ko-KR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67324" y="6075485"/>
            <a:ext cx="1536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Room effect</a:t>
            </a:r>
            <a:endParaRPr kumimoji="0" lang="ko-KR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953995" y="515023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u</a:t>
            </a:r>
            <a:r>
              <a:rPr kumimoji="0" lang="en-US" altLang="ko-KR" sz="16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nit frame size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110482" y="3067765"/>
            <a:ext cx="22949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f</a:t>
            </a:r>
            <a:r>
              <a:rPr kumimoji="0" lang="en-US" altLang="ko-KR" sz="16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ilter </a:t>
            </a: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c</a:t>
            </a:r>
            <a:r>
              <a:rPr kumimoji="0" lang="en-US" altLang="ko-KR" sz="16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oefficient </a:t>
            </a: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t</a:t>
            </a:r>
            <a:r>
              <a:rPr kumimoji="0" lang="en-US" altLang="ko-KR" sz="16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able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596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nit frame calculation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806" t="29981" r="54416" b="32991"/>
          <a:stretch/>
        </p:blipFill>
        <p:spPr>
          <a:xfrm>
            <a:off x="237616" y="1416106"/>
            <a:ext cx="9687964" cy="309450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37616" y="895348"/>
            <a:ext cx="3457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tep 3. overlap output frames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0076" y="6049583"/>
            <a:ext cx="10887074" cy="488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37783" y="613974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output “y”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95614" y="5112242"/>
            <a:ext cx="1710248" cy="488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95614" y="5202406"/>
            <a:ext cx="171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x(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) * h(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694038" y="5112242"/>
            <a:ext cx="0" cy="93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05862" y="5112242"/>
            <a:ext cx="0" cy="93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4616" y="5631660"/>
            <a:ext cx="171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hop_size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*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i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22511" y="5631660"/>
            <a:ext cx="2868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hop_size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* I +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conv_size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03563" y="4549371"/>
            <a:ext cx="171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conv_size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오른쪽 중괄호 5"/>
          <p:cNvSpPr/>
          <p:nvPr/>
        </p:nvSpPr>
        <p:spPr>
          <a:xfrm rot="16200000">
            <a:off x="4445997" y="4145531"/>
            <a:ext cx="209488" cy="1710249"/>
          </a:xfrm>
          <a:prstGeom prst="rightBrace">
            <a:avLst>
              <a:gd name="adj1" fmla="val 66635"/>
              <a:gd name="adj2" fmla="val 50000"/>
            </a:avLst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9124951" y="5580242"/>
            <a:ext cx="568822" cy="7157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09399" y="5228428"/>
            <a:ext cx="3158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rray full of zeros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Implement </a:t>
            </a: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F</a:t>
            </a:r>
            <a:r>
              <a:rPr kumimoji="0" lang="en-US" altLang="ko-KR" sz="2400" b="1" i="1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rame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Operation by Class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30" y="1649156"/>
            <a:ext cx="2684450" cy="8839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66" y="1659998"/>
            <a:ext cx="4005349" cy="8991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318" y="1213580"/>
            <a:ext cx="1686584" cy="1791996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3374380" y="2091108"/>
            <a:ext cx="1177276" cy="18470"/>
          </a:xfrm>
          <a:prstGeom prst="straightConnector1">
            <a:avLst/>
          </a:prstGeom>
          <a:ln w="127000">
            <a:solidFill>
              <a:schemeClr val="tx1"/>
            </a:solidFill>
            <a:headEnd w="med" len="lg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9930" y="3455156"/>
            <a:ext cx="62883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Bahnschrift Light" panose="020B0502040204020203" pitchFamily="34" charset="0"/>
              </a:rPr>
              <a:t>Advantages)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Bahnschrift Light" panose="020B0502040204020203" pitchFamily="34" charset="0"/>
              </a:rPr>
              <a:t>-    More readability</a:t>
            </a:r>
            <a:endParaRPr lang="en-US" altLang="ko-KR" sz="2400" dirty="0">
              <a:latin typeface="Bahnschrift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latin typeface="Bahnschrift Light" panose="020B0502040204020203" pitchFamily="34" charset="0"/>
              </a:rPr>
              <a:t>Good for code maintenance &amp; repair</a:t>
            </a:r>
            <a:endParaRPr lang="en-US" altLang="ko-KR" sz="2400" dirty="0">
              <a:latin typeface="Bahnschrift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latin typeface="Bahnschrift Light" panose="020B0502040204020203" pitchFamily="34" charset="0"/>
              </a:rPr>
              <a:t>Just import .</a:t>
            </a:r>
            <a:r>
              <a:rPr lang="en-US" altLang="ko-KR" sz="2400" dirty="0" err="1" smtClean="0">
                <a:latin typeface="Bahnschrift Light" panose="020B0502040204020203" pitchFamily="34" charset="0"/>
              </a:rPr>
              <a:t>py</a:t>
            </a:r>
            <a:r>
              <a:rPr lang="en-US" altLang="ko-KR" sz="2400" dirty="0" smtClean="0">
                <a:latin typeface="Bahnschrift Light" panose="020B0502040204020203" pitchFamily="34" charset="0"/>
              </a:rPr>
              <a:t> file if it’s necessary!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04458" y="2559158"/>
            <a:ext cx="145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Bahnschrift Light" panose="020B0502040204020203" pitchFamily="34" charset="0"/>
              </a:rPr>
              <a:t>Function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1040" y="2559158"/>
            <a:ext cx="236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Bahnschrift Light" panose="020B0502040204020203" pitchFamily="34" charset="0"/>
              </a:rPr>
              <a:t>Class &amp; module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31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Remind</a:t>
            </a: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HRTF Interpolation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571327" y="2541643"/>
            <a:ext cx="11049346" cy="2159999"/>
            <a:chOff x="947179" y="1765350"/>
            <a:chExt cx="10480985" cy="2048892"/>
          </a:xfrm>
        </p:grpSpPr>
        <p:grpSp>
          <p:nvGrpSpPr>
            <p:cNvPr id="6" name="그룹 5"/>
            <p:cNvGrpSpPr>
              <a:grpSpLocks noChangeAspect="1"/>
            </p:cNvGrpSpPr>
            <p:nvPr/>
          </p:nvGrpSpPr>
          <p:grpSpPr>
            <a:xfrm>
              <a:off x="947179" y="1765350"/>
              <a:ext cx="8186223" cy="2048892"/>
              <a:chOff x="715973" y="1451870"/>
              <a:chExt cx="6574306" cy="1645454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5121180" y="1451870"/>
                <a:ext cx="1619037" cy="161903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935198" y="1894219"/>
                <a:ext cx="1991000" cy="726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I</a:t>
                </a:r>
                <a:r>
                  <a:rPr kumimoji="0" lang="en-US" altLang="ko-KR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nterpolate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HRIR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2913226" y="1477324"/>
                <a:ext cx="1620000" cy="162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2368514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15973" y="1451870"/>
                <a:ext cx="1620000" cy="162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98711" y="1730097"/>
                <a:ext cx="1243824" cy="1055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L</a:t>
                </a:r>
                <a:r>
                  <a:rPr kumimoji="0" lang="en-US" altLang="ko-KR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oad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CIPIC HRIR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03459" y="1894219"/>
                <a:ext cx="1628864" cy="726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Obtain </a:t>
                </a:r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P</a:t>
                </a:r>
                <a:r>
                  <a:rPr kumimoji="0" lang="en-US" altLang="ko-KR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arameters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오른쪽 화살표 13"/>
              <p:cNvSpPr/>
              <p:nvPr/>
            </p:nvSpPr>
            <p:spPr>
              <a:xfrm>
                <a:off x="4565768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오른쪽 화살표 20"/>
              <p:cNvSpPr/>
              <p:nvPr/>
            </p:nvSpPr>
            <p:spPr>
              <a:xfrm>
                <a:off x="6778109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타원 18"/>
            <p:cNvSpPr/>
            <p:nvPr/>
          </p:nvSpPr>
          <p:spPr>
            <a:xfrm>
              <a:off x="9180584" y="1765350"/>
              <a:ext cx="2015999" cy="201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9002" y="2148766"/>
              <a:ext cx="2479162" cy="1313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Convolution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w</a:t>
              </a:r>
              <a:r>
                <a:rPr lang="en-US" altLang="ko-KR" sz="28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ith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Source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9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Check Overhead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19474" y="5313629"/>
            <a:ext cx="22785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 smtClean="0">
                <a:solidFill>
                  <a:prstClr val="black"/>
                </a:solidFill>
                <a:latin typeface="Bahnschrift Light" panose="020B0502040204020203" pitchFamily="34" charset="0"/>
                <a:ea typeface="Yu Gothic Light" panose="020B0300000000000000" pitchFamily="34" charset="-128"/>
              </a:rPr>
              <a:t>Faster way…?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17519" y="3156699"/>
            <a:ext cx="204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Bahnschrift SemiLight" panose="020B0502040204020203" pitchFamily="34" charset="0"/>
                <a:ea typeface="Yu Gothic Light" panose="020B0300000000000000" pitchFamily="34" charset="-128"/>
              </a:rPr>
              <a:t>Open &amp; Close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1313" y="3770547"/>
            <a:ext cx="4925216" cy="731647"/>
            <a:chOff x="596970" y="3490546"/>
            <a:chExt cx="4925216" cy="731647"/>
          </a:xfrm>
        </p:grpSpPr>
        <p:sp>
          <p:nvSpPr>
            <p:cNvPr id="15" name="TextBox 14"/>
            <p:cNvSpPr txBox="1"/>
            <p:nvPr/>
          </p:nvSpPr>
          <p:spPr>
            <a:xfrm>
              <a:off x="596970" y="3490546"/>
              <a:ext cx="3354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dirty="0" smtClean="0">
                  <a:solidFill>
                    <a:prstClr val="black"/>
                  </a:solidFill>
                  <a:latin typeface="Bahnschrift SemiLight" panose="020B0502040204020203" pitchFamily="34" charset="0"/>
                  <a:ea typeface="Yu Gothic Light" panose="020B0300000000000000" pitchFamily="34" charset="-128"/>
                </a:rPr>
                <a:t>3.845MB/</a:t>
              </a:r>
              <a:endParaRPr lang="en-US" altLang="ko-KR" sz="2400" dirty="0" smtClean="0">
                <a:solidFill>
                  <a:prstClr val="black"/>
                </a:solidFill>
                <a:latin typeface="Bahnschrift SemiLight" panose="020B0502040204020203" pitchFamily="34" charset="0"/>
                <a:ea typeface="Yu Gothic Light" panose="020B0300000000000000" pitchFamily="34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68081" y="3760528"/>
              <a:ext cx="3354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altLang="ko-KR" sz="2400" dirty="0">
                  <a:solidFill>
                    <a:prstClr val="black"/>
                  </a:solidFill>
                  <a:latin typeface="Bahnschrift SemiLight" panose="020B0502040204020203" pitchFamily="34" charset="0"/>
                  <a:ea typeface="Yu Gothic Light" panose="020B0300000000000000" pitchFamily="34" charset="-128"/>
                </a:rPr>
                <a:t>1 subject’s CIPIC data</a:t>
              </a:r>
              <a:endParaRPr lang="ko-KR" altLang="en-US" sz="2400" dirty="0">
                <a:solidFill>
                  <a:prstClr val="black"/>
                </a:solidFill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417519" y="1343778"/>
            <a:ext cx="9207787" cy="1800000"/>
            <a:chOff x="947179" y="1765350"/>
            <a:chExt cx="10480984" cy="2048893"/>
          </a:xfrm>
        </p:grpSpPr>
        <p:grpSp>
          <p:nvGrpSpPr>
            <p:cNvPr id="6" name="그룹 5"/>
            <p:cNvGrpSpPr>
              <a:grpSpLocks noChangeAspect="1"/>
            </p:cNvGrpSpPr>
            <p:nvPr/>
          </p:nvGrpSpPr>
          <p:grpSpPr>
            <a:xfrm>
              <a:off x="947179" y="1765350"/>
              <a:ext cx="8186223" cy="2048893"/>
              <a:chOff x="715973" y="1451870"/>
              <a:chExt cx="6574306" cy="1645454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5121180" y="1451870"/>
                <a:ext cx="1619037" cy="161903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935198" y="1883420"/>
                <a:ext cx="1991000" cy="740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I</a:t>
                </a:r>
                <a:r>
                  <a:rPr kumimoji="0" lang="en-US" altLang="ko-KR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nterpolate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HRIR</a:t>
                </a:r>
                <a:endPara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2913226" y="1477324"/>
                <a:ext cx="1620000" cy="162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2368514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15973" y="1451870"/>
                <a:ext cx="1620000" cy="162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04061" y="1725958"/>
                <a:ext cx="1243824" cy="106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L</a:t>
                </a:r>
                <a:r>
                  <a:rPr kumimoji="0" lang="en-US" altLang="ko-KR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oad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CIPIC HRIR</a:t>
                </a:r>
                <a:endPara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15282" y="1894219"/>
                <a:ext cx="1628864" cy="740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Obtain </a:t>
                </a:r>
                <a:r>
                  <a:rPr kumimoji="0" lang="en-US" altLang="ko-KR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P</a:t>
                </a:r>
                <a:r>
                  <a:rPr kumimoji="0" lang="en-US" altLang="ko-KR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arameters</a:t>
                </a:r>
                <a:endPara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오른쪽 화살표 13"/>
              <p:cNvSpPr/>
              <p:nvPr/>
            </p:nvSpPr>
            <p:spPr>
              <a:xfrm>
                <a:off x="4565768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오른쪽 화살표 20"/>
              <p:cNvSpPr/>
              <p:nvPr/>
            </p:nvSpPr>
            <p:spPr>
              <a:xfrm>
                <a:off x="6778109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타원 18"/>
            <p:cNvSpPr/>
            <p:nvPr/>
          </p:nvSpPr>
          <p:spPr>
            <a:xfrm>
              <a:off x="9180584" y="1765350"/>
              <a:ext cx="2015999" cy="2016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9001" y="2180342"/>
              <a:ext cx="2479162" cy="1327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Convolution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200" dirty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w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ith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Source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626355" y="3156699"/>
            <a:ext cx="181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Bahnschrift SemiLight" panose="020B0502040204020203" pitchFamily="34" charset="0"/>
                <a:ea typeface="Yu Gothic Light" panose="020B0300000000000000" pitchFamily="34" charset="-128"/>
              </a:rPr>
              <a:t>Convolution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1313" y="4704989"/>
            <a:ext cx="78626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→ Not proper for real-time application</a:t>
            </a: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12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HRTF Modeling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95348" y="1302586"/>
            <a:ext cx="7098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Solution)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1. Model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</a:rPr>
              <a:t>HRTF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to digital filter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2.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Store filter coefficients </a:t>
            </a:r>
            <a:r>
              <a:rPr kumimoji="0" lang="en-US" altLang="ko-KR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instead of raw</a:t>
            </a:r>
            <a:r>
              <a:rPr kumimoji="0" lang="en-US" altLang="ko-KR" sz="24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data.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3. </a:t>
            </a:r>
            <a:r>
              <a:rPr lang="en-US" altLang="ko-KR" sz="2400" b="1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Refer to stored data 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that are already calculated.</a:t>
            </a:r>
            <a:endParaRPr kumimoji="0" lang="en-US" altLang="ko-KR" sz="240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5" y="1331134"/>
            <a:ext cx="4234672" cy="1785291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502145" y="3150600"/>
            <a:ext cx="4234672" cy="3101798"/>
            <a:chOff x="2619481" y="3150600"/>
            <a:chExt cx="4234672" cy="3101798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4736816" y="3150600"/>
              <a:ext cx="1" cy="189079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med" len="lg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/>
          </p:nvGrpSpPr>
          <p:grpSpPr>
            <a:xfrm>
              <a:off x="2619481" y="5109742"/>
              <a:ext cx="4234672" cy="1142656"/>
              <a:chOff x="2623521" y="4943856"/>
              <a:chExt cx="4234672" cy="123046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3521" y="4943856"/>
                <a:ext cx="4234672" cy="861135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992711" y="5804989"/>
                <a:ext cx="1496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Digital Filter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62355" y="4553308"/>
                <a:ext cx="1894893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&amp; </m:t>
                      </m:r>
                      <m:sSub>
                        <m:sSub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55" y="4553308"/>
                <a:ext cx="1894893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4895348" y="2933802"/>
            <a:ext cx="4229846" cy="3668614"/>
            <a:chOff x="5810702" y="2828505"/>
            <a:chExt cx="4895273" cy="3837642"/>
          </a:xfrm>
        </p:grpSpPr>
        <p:sp>
          <p:nvSpPr>
            <p:cNvPr id="14" name="TextBox 13"/>
            <p:cNvSpPr txBox="1"/>
            <p:nvPr/>
          </p:nvSpPr>
          <p:spPr>
            <a:xfrm>
              <a:off x="5810702" y="2828505"/>
              <a:ext cx="4895273" cy="96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Modeling HRTF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=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Formulate HRTF with little distortion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902036" y="3794376"/>
              <a:ext cx="4516582" cy="2871771"/>
              <a:chOff x="8515181" y="1652847"/>
              <a:chExt cx="3429935" cy="276032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181" y="1652847"/>
                <a:ext cx="3429935" cy="238290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96216" y="4090007"/>
                <a:ext cx="14489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Ref by </a:t>
                </a:r>
                <a:r>
                  <a:rPr kumimoji="0" lang="en-US" altLang="ko-KR" sz="15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D.H.Kim</a:t>
                </a:r>
                <a:r>
                  <a:rPr kumimoji="0" lang="en-US" altLang="ko-KR" sz="15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 </a:t>
                </a: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8876898" y="4462193"/>
            <a:ext cx="2878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More filter coefficients, less distortion.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2145" y="3150600"/>
            <a:ext cx="948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200 </a:t>
            </a:r>
            <a:r>
              <a:rPr lang="en-US" altLang="ko-KR" sz="15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Taps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4260" y="4718227"/>
            <a:ext cx="1772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10~30 </a:t>
            </a:r>
            <a:r>
              <a:rPr lang="en-US" altLang="ko-KR" sz="1500" noProof="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Coefficients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29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 Issues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직선 연결선 2"/>
          <p:cNvCxnSpPr>
            <a:stCxn id="4" idx="2"/>
          </p:cNvCxnSpPr>
          <p:nvPr/>
        </p:nvCxnSpPr>
        <p:spPr>
          <a:xfrm>
            <a:off x="6096000" y="774700"/>
            <a:ext cx="23446" cy="3181838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3956538"/>
            <a:ext cx="6119446" cy="117534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19446" y="3956538"/>
            <a:ext cx="6072554" cy="1161774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6" y="909103"/>
            <a:ext cx="4234672" cy="1584523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52936" y="2791585"/>
            <a:ext cx="4234672" cy="1456418"/>
            <a:chOff x="2611315" y="3621844"/>
            <a:chExt cx="4234672" cy="2126104"/>
          </a:xfrm>
        </p:grpSpPr>
        <p:cxnSp>
          <p:nvCxnSpPr>
            <p:cNvPr id="14" name="직선 화살표 연결선 13"/>
            <p:cNvCxnSpPr>
              <a:stCxn id="24" idx="3"/>
              <a:endCxn id="22" idx="1"/>
            </p:cNvCxnSpPr>
            <p:nvPr/>
          </p:nvCxnSpPr>
          <p:spPr>
            <a:xfrm>
              <a:off x="4146382" y="3621844"/>
              <a:ext cx="1330414" cy="1288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med" len="lg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/>
            <p:cNvGrpSpPr/>
            <p:nvPr/>
          </p:nvGrpSpPr>
          <p:grpSpPr>
            <a:xfrm>
              <a:off x="2611315" y="4238980"/>
              <a:ext cx="4234672" cy="1508968"/>
              <a:chOff x="2615355" y="4006179"/>
              <a:chExt cx="4234672" cy="1624927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5355" y="4006179"/>
                <a:ext cx="4234672" cy="125559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984545" y="5261774"/>
                <a:ext cx="1496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Digital Filter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218417" y="2588524"/>
                <a:ext cx="1139402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&amp; </m:t>
                      </m:r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417" y="2588524"/>
                <a:ext cx="1139402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771003" y="3355160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2172" y="2591530"/>
            <a:ext cx="133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Raw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Data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693311" y="1048089"/>
            <a:ext cx="4144263" cy="2510086"/>
            <a:chOff x="7552592" y="3357306"/>
            <a:chExt cx="4144263" cy="251008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592" y="3357306"/>
              <a:ext cx="4144263" cy="251008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771400" y="3931339"/>
              <a:ext cx="1102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9336723" y="3911894"/>
                  <a:ext cx="576000" cy="423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723" y="3911894"/>
                  <a:ext cx="576000" cy="423770"/>
                </a:xfrm>
                <a:prstGeom prst="rect">
                  <a:avLst/>
                </a:prstGeom>
                <a:blipFill>
                  <a:blip r:embed="rId6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657621" y="3919509"/>
                  <a:ext cx="569701" cy="423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7621" y="3919509"/>
                  <a:ext cx="569701" cy="423770"/>
                </a:xfrm>
                <a:prstGeom prst="rect">
                  <a:avLst/>
                </a:prstGeom>
                <a:blipFill>
                  <a:blip r:embed="rId7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7869162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a80e0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71440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[1, 2,</a:t>
              </a:r>
              <a:r>
                <a:rPr kumimoji="0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…]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89188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[5, </a:t>
              </a:r>
              <a:r>
                <a:rPr lang="en-US" altLang="ko-KR" sz="2000" dirty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8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,</a:t>
              </a:r>
              <a:r>
                <a:rPr kumimoji="0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…]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71440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489188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69162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146984" y="3340378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614183" y="4922692"/>
            <a:ext cx="2891080" cy="1751912"/>
            <a:chOff x="7552592" y="3357306"/>
            <a:chExt cx="4144263" cy="251008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592" y="3357306"/>
              <a:ext cx="4144263" cy="251008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71400" y="3931339"/>
              <a:ext cx="1167573" cy="41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9336723" y="3911894"/>
                  <a:ext cx="610223" cy="441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723" y="3911894"/>
                  <a:ext cx="610223" cy="4410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657621" y="3919509"/>
                  <a:ext cx="603551" cy="441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7621" y="3919509"/>
                  <a:ext cx="603551" cy="441065"/>
                </a:xfrm>
                <a:prstGeom prst="rect">
                  <a:avLst/>
                </a:prstGeom>
                <a:blipFill>
                  <a:blip r:embed="rId9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/>
          <p:cNvSpPr txBox="1"/>
          <p:nvPr/>
        </p:nvSpPr>
        <p:spPr>
          <a:xfrm>
            <a:off x="1674771" y="5726898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a80e0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18377" y="5726898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[1, 2,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…]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3914" y="5721211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[5, </a:t>
            </a:r>
            <a:r>
              <a:rPr lang="en-US" altLang="ko-KR" sz="1500" dirty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8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,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…]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16447" y="3612843"/>
            <a:ext cx="241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Make Table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63421" y="5049098"/>
            <a:ext cx="245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Refer to Table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453671" y="5882794"/>
            <a:ext cx="1083505" cy="131648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723830" y="5675464"/>
            <a:ext cx="2696650" cy="44680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393922" y="4102578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26" y="5615080"/>
            <a:ext cx="4234672" cy="7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898" y="83248"/>
            <a:ext cx="6091908" cy="35873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다리꼴 1"/>
          <p:cNvSpPr/>
          <p:nvPr/>
        </p:nvSpPr>
        <p:spPr>
          <a:xfrm rot="5400000">
            <a:off x="1595846" y="631730"/>
            <a:ext cx="2894271" cy="6106037"/>
          </a:xfrm>
          <a:prstGeom prst="trapezoid">
            <a:avLst>
              <a:gd name="adj" fmla="val 4070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Modeling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직선 연결선 2"/>
          <p:cNvCxnSpPr>
            <a:stCxn id="4" idx="2"/>
          </p:cNvCxnSpPr>
          <p:nvPr/>
        </p:nvCxnSpPr>
        <p:spPr>
          <a:xfrm>
            <a:off x="6096000" y="774700"/>
            <a:ext cx="23446" cy="3181838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3956538"/>
            <a:ext cx="6119446" cy="117534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19446" y="3956538"/>
            <a:ext cx="6072554" cy="1161774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6" y="909103"/>
            <a:ext cx="4234672" cy="1584523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52936" y="2791585"/>
            <a:ext cx="4234672" cy="1456418"/>
            <a:chOff x="2611315" y="3621844"/>
            <a:chExt cx="4234672" cy="2126104"/>
          </a:xfrm>
        </p:grpSpPr>
        <p:cxnSp>
          <p:nvCxnSpPr>
            <p:cNvPr id="14" name="직선 화살표 연결선 13"/>
            <p:cNvCxnSpPr>
              <a:stCxn id="24" idx="3"/>
              <a:endCxn id="22" idx="1"/>
            </p:cNvCxnSpPr>
            <p:nvPr/>
          </p:nvCxnSpPr>
          <p:spPr>
            <a:xfrm>
              <a:off x="4146382" y="3621844"/>
              <a:ext cx="1330414" cy="1288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med" len="lg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/>
            <p:cNvGrpSpPr/>
            <p:nvPr/>
          </p:nvGrpSpPr>
          <p:grpSpPr>
            <a:xfrm>
              <a:off x="2611315" y="4238980"/>
              <a:ext cx="4234672" cy="1508968"/>
              <a:chOff x="2615355" y="4006179"/>
              <a:chExt cx="4234672" cy="1624927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5355" y="4006179"/>
                <a:ext cx="4234672" cy="125559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984545" y="5261774"/>
                <a:ext cx="1496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Digital Filter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218417" y="2588524"/>
                <a:ext cx="1139402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&amp; </m:t>
                      </m:r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417" y="2588524"/>
                <a:ext cx="1139402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771003" y="3355160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2172" y="2591530"/>
            <a:ext cx="133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Raw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Data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693311" y="1048089"/>
            <a:ext cx="4144263" cy="2510086"/>
            <a:chOff x="7552592" y="3357306"/>
            <a:chExt cx="4144263" cy="251008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592" y="3357306"/>
              <a:ext cx="4144263" cy="251008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771400" y="3931339"/>
              <a:ext cx="1102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9336723" y="3911894"/>
                  <a:ext cx="576000" cy="423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723" y="3911894"/>
                  <a:ext cx="576000" cy="423770"/>
                </a:xfrm>
                <a:prstGeom prst="rect">
                  <a:avLst/>
                </a:prstGeom>
                <a:blipFill>
                  <a:blip r:embed="rId6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657621" y="3919509"/>
                  <a:ext cx="569701" cy="423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7621" y="3919509"/>
                  <a:ext cx="569701" cy="423770"/>
                </a:xfrm>
                <a:prstGeom prst="rect">
                  <a:avLst/>
                </a:prstGeom>
                <a:blipFill>
                  <a:blip r:embed="rId7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7869162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a80e0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71440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[1, 2,</a:t>
              </a:r>
              <a:r>
                <a:rPr kumimoji="0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…]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89188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[5, </a:t>
              </a:r>
              <a:r>
                <a:rPr lang="en-US" altLang="ko-KR" sz="2000" dirty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8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,</a:t>
              </a:r>
              <a:r>
                <a:rPr kumimoji="0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…]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71440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489188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69162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146984" y="3340378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614183" y="4922692"/>
            <a:ext cx="2891080" cy="1751912"/>
            <a:chOff x="7552592" y="3357306"/>
            <a:chExt cx="4144263" cy="251008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592" y="3357306"/>
              <a:ext cx="4144263" cy="251008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71400" y="3931339"/>
              <a:ext cx="1167573" cy="41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9336723" y="3911894"/>
                  <a:ext cx="610223" cy="441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723" y="3911894"/>
                  <a:ext cx="610223" cy="4410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657621" y="3919509"/>
                  <a:ext cx="603551" cy="441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7621" y="3919509"/>
                  <a:ext cx="603551" cy="441065"/>
                </a:xfrm>
                <a:prstGeom prst="rect">
                  <a:avLst/>
                </a:prstGeom>
                <a:blipFill>
                  <a:blip r:embed="rId9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/>
          <p:cNvSpPr txBox="1"/>
          <p:nvPr/>
        </p:nvSpPr>
        <p:spPr>
          <a:xfrm>
            <a:off x="1674771" y="5726898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a80e0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18377" y="5726898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[1, 2,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…]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3914" y="5721211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[5, </a:t>
            </a:r>
            <a:r>
              <a:rPr lang="en-US" altLang="ko-KR" sz="1500" dirty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8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,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…]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16447" y="3612843"/>
            <a:ext cx="241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Make Table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63421" y="5049098"/>
            <a:ext cx="245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Refer to Table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26" y="5615080"/>
            <a:ext cx="4234672" cy="798725"/>
          </a:xfrm>
          <a:prstGeom prst="rect">
            <a:avLst/>
          </a:prstGeom>
        </p:spPr>
      </p:pic>
      <p:cxnSp>
        <p:nvCxnSpPr>
          <p:cNvPr id="54" name="직선 화살표 연결선 53"/>
          <p:cNvCxnSpPr/>
          <p:nvPr/>
        </p:nvCxnSpPr>
        <p:spPr>
          <a:xfrm>
            <a:off x="4453671" y="5882794"/>
            <a:ext cx="1083505" cy="131648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723830" y="5675464"/>
            <a:ext cx="2696650" cy="44680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393922" y="4102578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7382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Modeling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1. Modeling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Issue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0" y="2010435"/>
            <a:ext cx="4505944" cy="694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8473" y="2687153"/>
            <a:ext cx="337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Calculating whenever you need.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2985" y="2142001"/>
            <a:ext cx="57876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Bahnschrift Light" panose="020B0502040204020203" pitchFamily="34" charset="0"/>
              </a:rPr>
              <a:t>Very inefficient in the aspect of runtime.</a:t>
            </a:r>
            <a:endParaRPr lang="ko-KR" altLang="en-US" sz="2500" dirty="0">
              <a:latin typeface="Bahnschrift Light" panose="020B0502040204020203" pitchFamily="34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000859" y="2232860"/>
            <a:ext cx="678581" cy="249169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258270" y="4728057"/>
            <a:ext cx="617119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27860" y="4429406"/>
            <a:ext cx="1880891" cy="2062734"/>
            <a:chOff x="845516" y="2173085"/>
            <a:chExt cx="1880891" cy="2062734"/>
          </a:xfrm>
        </p:grpSpPr>
        <p:grpSp>
          <p:nvGrpSpPr>
            <p:cNvPr id="11" name="그룹 10"/>
            <p:cNvGrpSpPr/>
            <p:nvPr/>
          </p:nvGrpSpPr>
          <p:grpSpPr>
            <a:xfrm>
              <a:off x="845517" y="2173085"/>
              <a:ext cx="1880890" cy="947780"/>
              <a:chOff x="1071418" y="4488873"/>
              <a:chExt cx="1880890" cy="1261645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71418" y="4488873"/>
                <a:ext cx="1880890" cy="12616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159497" y="4807447"/>
                <a:ext cx="1632499" cy="614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Azimuth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845516" y="3288039"/>
              <a:ext cx="1880890" cy="947780"/>
              <a:chOff x="1071417" y="4487214"/>
              <a:chExt cx="1880890" cy="1261645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1071417" y="4487214"/>
                <a:ext cx="1880890" cy="12616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02077" y="4810761"/>
                <a:ext cx="1547340" cy="614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Elevation 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7" name="오른쪽 화살표 16"/>
          <p:cNvSpPr/>
          <p:nvPr/>
        </p:nvSpPr>
        <p:spPr>
          <a:xfrm>
            <a:off x="2258272" y="5874295"/>
            <a:ext cx="617117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966367" y="4429406"/>
            <a:ext cx="2266631" cy="1908987"/>
            <a:chOff x="7816333" y="2435400"/>
            <a:chExt cx="3804009" cy="149803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16333" y="2435400"/>
              <a:ext cx="3804009" cy="14980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42452" y="2610057"/>
              <a:ext cx="3751768" cy="1148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2D Nearest Neighbor Filtering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1941" y="3871789"/>
            <a:ext cx="209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Arbitrary Input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766721" y="4857562"/>
                <a:ext cx="2788280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400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Just r</a:t>
                </a:r>
                <a:r>
                  <a:rPr kumimoji="0" lang="en-US" altLang="ko-KR" sz="2400" b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</a:rPr>
                  <a:t>efer</a:t>
                </a:r>
                <a:r>
                  <a:rPr kumimoji="0" lang="en-US" altLang="ko-KR" sz="2400" b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</a:rPr>
                  <a:t> to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</a:rPr>
                  <a:t>already calculated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721" y="4857562"/>
                <a:ext cx="2788280" cy="1228863"/>
              </a:xfrm>
              <a:prstGeom prst="rect">
                <a:avLst/>
              </a:prstGeom>
              <a:blipFill>
                <a:blip r:embed="rId3"/>
                <a:stretch>
                  <a:fillRect l="-1092" t="-3980" r="-2838" b="-1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/>
          <p:cNvCxnSpPr/>
          <p:nvPr/>
        </p:nvCxnSpPr>
        <p:spPr>
          <a:xfrm flipV="1">
            <a:off x="0" y="3293091"/>
            <a:ext cx="12192000" cy="2637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5954335" y="4429406"/>
            <a:ext cx="1880891" cy="2062734"/>
            <a:chOff x="845516" y="2173085"/>
            <a:chExt cx="1880891" cy="2062734"/>
          </a:xfrm>
        </p:grpSpPr>
        <p:grpSp>
          <p:nvGrpSpPr>
            <p:cNvPr id="27" name="그룹 26"/>
            <p:cNvGrpSpPr/>
            <p:nvPr/>
          </p:nvGrpSpPr>
          <p:grpSpPr>
            <a:xfrm>
              <a:off x="845517" y="2173085"/>
              <a:ext cx="1880890" cy="947780"/>
              <a:chOff x="1071418" y="4488873"/>
              <a:chExt cx="1880890" cy="1261645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1071418" y="4488873"/>
                <a:ext cx="1880890" cy="12616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59496" y="4643068"/>
                <a:ext cx="1632499" cy="942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Filtered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Azimuth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845516" y="3288039"/>
              <a:ext cx="1880890" cy="947780"/>
              <a:chOff x="1071417" y="4487214"/>
              <a:chExt cx="1880890" cy="1261645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1071417" y="4487214"/>
                <a:ext cx="1880890" cy="12616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38192" y="4634191"/>
                <a:ext cx="1547340" cy="942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Filtered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Elevation 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3" name="오른쪽 화살표 32"/>
          <p:cNvSpPr/>
          <p:nvPr/>
        </p:nvSpPr>
        <p:spPr>
          <a:xfrm>
            <a:off x="5276567" y="4728057"/>
            <a:ext cx="617119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5285108" y="5846747"/>
            <a:ext cx="617117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오른쪽 중괄호 24"/>
          <p:cNvSpPr/>
          <p:nvPr/>
        </p:nvSpPr>
        <p:spPr>
          <a:xfrm>
            <a:off x="7896535" y="4828168"/>
            <a:ext cx="272562" cy="1287652"/>
          </a:xfrm>
          <a:prstGeom prst="rightBrace">
            <a:avLst>
              <a:gd name="adj1" fmla="val 104785"/>
              <a:gd name="adj2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8149602" y="5300492"/>
            <a:ext cx="617119" cy="343004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83075" y="3538654"/>
            <a:ext cx="1136172" cy="803073"/>
            <a:chOff x="6679794" y="3426277"/>
            <a:chExt cx="3084811" cy="2581813"/>
          </a:xfrm>
        </p:grpSpPr>
        <p:sp>
          <p:nvSpPr>
            <p:cNvPr id="41" name="직사각형 40"/>
            <p:cNvSpPr/>
            <p:nvPr/>
          </p:nvSpPr>
          <p:spPr>
            <a:xfrm>
              <a:off x="8210140" y="3558805"/>
              <a:ext cx="1360800" cy="1126800"/>
            </a:xfrm>
            <a:prstGeom prst="rect">
              <a:avLst/>
            </a:prstGeom>
            <a:solidFill>
              <a:srgbClr val="F99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80345" y="4685607"/>
              <a:ext cx="1360800" cy="1149912"/>
            </a:xfrm>
            <a:prstGeom prst="rect">
              <a:avLst/>
            </a:prstGeom>
            <a:solidFill>
              <a:srgbClr val="F608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233771" y="4685606"/>
              <a:ext cx="1360800" cy="1149913"/>
            </a:xfrm>
            <a:prstGeom prst="rect">
              <a:avLst/>
            </a:prstGeom>
            <a:solidFill>
              <a:srgbClr val="1CF5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872971" y="3558804"/>
              <a:ext cx="1360800" cy="1126800"/>
            </a:xfrm>
            <a:prstGeom prst="rect">
              <a:avLst/>
            </a:prstGeom>
            <a:solidFill>
              <a:srgbClr val="F6E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880345" y="3574490"/>
              <a:ext cx="2690595" cy="2253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9398313" y="3426277"/>
              <a:ext cx="360001" cy="359999"/>
            </a:xfrm>
            <a:prstGeom prst="ellipse">
              <a:avLst/>
            </a:prstGeom>
            <a:solidFill>
              <a:srgbClr val="F99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6679794" y="3429777"/>
              <a:ext cx="360001" cy="359999"/>
            </a:xfrm>
            <a:prstGeom prst="ellipse">
              <a:avLst/>
            </a:prstGeom>
            <a:solidFill>
              <a:srgbClr val="F6E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9404604" y="5648091"/>
              <a:ext cx="360001" cy="359999"/>
            </a:xfrm>
            <a:prstGeom prst="ellipse">
              <a:avLst/>
            </a:prstGeom>
            <a:solidFill>
              <a:srgbClr val="1CF5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6679794" y="5648091"/>
              <a:ext cx="360001" cy="359999"/>
            </a:xfrm>
            <a:prstGeom prst="ellipse">
              <a:avLst/>
            </a:prstGeom>
            <a:solidFill>
              <a:srgbClr val="F608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602706" y="3473646"/>
            <a:ext cx="3232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Bahnschrift Light" panose="020B0502040204020203" pitchFamily="34" charset="0"/>
              </a:rPr>
              <a:t>How do you select these directions?</a:t>
            </a:r>
          </a:p>
          <a:p>
            <a:r>
              <a:rPr lang="en-US" altLang="ko-KR" sz="1500" dirty="0" smtClean="0">
                <a:latin typeface="Bahnschrift Light" panose="020B0502040204020203" pitchFamily="34" charset="0"/>
              </a:rPr>
              <a:t>(colored dots)</a:t>
            </a:r>
            <a:endParaRPr lang="ko-KR" altLang="en-US" sz="1500" dirty="0">
              <a:latin typeface="Bahnschrift Light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350167" y="4529707"/>
            <a:ext cx="3621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Bahnschrift Light" panose="020B0502040204020203" pitchFamily="34" charset="0"/>
              </a:rPr>
              <a:t>How do you calculate these coefficients?</a:t>
            </a:r>
          </a:p>
        </p:txBody>
      </p:sp>
    </p:spTree>
    <p:extLst>
      <p:ext uri="{BB962C8B-B14F-4D97-AF65-F5344CB8AC3E}">
        <p14:creationId xmlns:p14="http://schemas.microsoft.com/office/powerpoint/2010/main" val="35367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Modeling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1.1 Modeling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Issue - Directions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1366" y="2317257"/>
            <a:ext cx="7759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Bahnschrift Light" panose="020B0502040204020203" pitchFamily="34" charset="0"/>
              </a:rPr>
              <a:t>M</a:t>
            </a:r>
            <a:r>
              <a:rPr lang="en-US" altLang="ko-KR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ore </a:t>
            </a:r>
            <a:r>
              <a:rPr lang="en-US" altLang="ko-KR" dirty="0">
                <a:solidFill>
                  <a:prstClr val="black"/>
                </a:solidFill>
                <a:latin typeface="Bahnschrift Light" panose="020B0502040204020203" pitchFamily="34" charset="0"/>
              </a:rPr>
              <a:t>directions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dirty="0">
                <a:solidFill>
                  <a:prstClr val="black"/>
                </a:solidFill>
                <a:latin typeface="Bahnschrift Light" panose="020B0502040204020203" pitchFamily="34" charset="0"/>
              </a:rPr>
              <a:t> More Filter Coefficients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dirty="0">
                <a:solidFill>
                  <a:prstClr val="black"/>
                </a:solidFill>
                <a:latin typeface="Bahnschrift Light" panose="020B0502040204020203" pitchFamily="34" charset="0"/>
              </a:rPr>
              <a:t> More memory takes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91367" y="1860537"/>
            <a:ext cx="10423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-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Make a </a:t>
            </a:r>
            <a:r>
              <a:rPr lang="en-US" altLang="ko-KR" sz="2400" b="1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smallest set of directions 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that people cannot notice the artifacts.</a:t>
            </a:r>
            <a:endParaRPr lang="ko-KR" altLang="en-US" sz="2400" dirty="0"/>
          </a:p>
        </p:txBody>
      </p:sp>
      <p:sp>
        <p:nvSpPr>
          <p:cNvPr id="51" name="직사각형 50"/>
          <p:cNvSpPr/>
          <p:nvPr/>
        </p:nvSpPr>
        <p:spPr>
          <a:xfrm>
            <a:off x="391366" y="5615948"/>
            <a:ext cx="9245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Measured </a:t>
            </a:r>
            <a:r>
              <a:rPr lang="en-US" altLang="ko-KR" sz="2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sz="20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Modeled                     //     Measured </a:t>
            </a:r>
            <a:r>
              <a:rPr lang="en-US" altLang="ko-KR" sz="2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sz="20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Interpolated 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sz="20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Modeled</a:t>
            </a:r>
            <a:endParaRPr lang="ko-KR" altLang="en-US" sz="2000" dirty="0"/>
          </a:p>
        </p:txBody>
      </p:sp>
      <p:sp>
        <p:nvSpPr>
          <p:cNvPr id="52" name="직사각형 51"/>
          <p:cNvSpPr/>
          <p:nvPr/>
        </p:nvSpPr>
        <p:spPr>
          <a:xfrm>
            <a:off x="391366" y="4995134"/>
            <a:ext cx="6572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-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Model HRIR from real data as much as you can.</a:t>
            </a:r>
            <a:endParaRPr lang="ko-KR" altLang="en-US" sz="2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7" y="2725324"/>
            <a:ext cx="3197359" cy="19523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27" y="2725323"/>
            <a:ext cx="3061188" cy="195234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526823" y="3101331"/>
            <a:ext cx="547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‘When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the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directional interval 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exceeds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direction-dependent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threshold of 2.8° to 17.2°,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differences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among adjacent HRTF magnitude spectra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are detectable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.’ –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Bosun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(2013)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716825" y="2969247"/>
            <a:ext cx="144193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smtClean="0">
                <a:latin typeface="Bahnschrift Light" panose="020B0502040204020203" pitchFamily="34" charset="0"/>
              </a:rPr>
              <a:t>JND data</a:t>
            </a:r>
            <a:endParaRPr lang="ko-KR" altLang="en-US" sz="2500" dirty="0">
              <a:latin typeface="Bahnschrift Light" panose="020B0502040204020203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200" y="5507270"/>
            <a:ext cx="566526" cy="5659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332" y="5491289"/>
            <a:ext cx="633567" cy="5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8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Modeling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1.1 Modeling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Issue - Directions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841208" y="1863175"/>
            <a:ext cx="4349214" cy="4267360"/>
            <a:chOff x="679986" y="2086483"/>
            <a:chExt cx="4349214" cy="4267360"/>
          </a:xfrm>
        </p:grpSpPr>
        <p:sp>
          <p:nvSpPr>
            <p:cNvPr id="2" name="원호 1"/>
            <p:cNvSpPr/>
            <p:nvPr/>
          </p:nvSpPr>
          <p:spPr>
            <a:xfrm>
              <a:off x="1133475" y="2357446"/>
              <a:ext cx="2880000" cy="2880000"/>
            </a:xfrm>
            <a:prstGeom prst="arc">
              <a:avLst>
                <a:gd name="adj1" fmla="val 8018814"/>
                <a:gd name="adj2" fmla="val 3097620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854" y="3490599"/>
              <a:ext cx="561242" cy="613694"/>
            </a:xfrm>
            <a:prstGeom prst="rect">
              <a:avLst/>
            </a:prstGeom>
          </p:spPr>
        </p:pic>
        <p:sp>
          <p:nvSpPr>
            <p:cNvPr id="20" name="원호 19"/>
            <p:cNvSpPr/>
            <p:nvPr/>
          </p:nvSpPr>
          <p:spPr>
            <a:xfrm>
              <a:off x="1133475" y="2357446"/>
              <a:ext cx="2880000" cy="2880000"/>
            </a:xfrm>
            <a:prstGeom prst="arc">
              <a:avLst>
                <a:gd name="adj1" fmla="val 14808156"/>
                <a:gd name="adj2" fmla="val 21043792"/>
              </a:avLst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3081" y="4884295"/>
              <a:ext cx="84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Bahnschrift Light" panose="020B0502040204020203" pitchFamily="34" charset="0"/>
                </a:rPr>
                <a:t>-</a:t>
              </a:r>
              <a:r>
                <a:rPr lang="en-US" altLang="ko-KR" sz="2000" dirty="0" smtClean="0">
                  <a:latin typeface="Bahnschrift Light" panose="020B0502040204020203" pitchFamily="34" charset="0"/>
                </a:rPr>
                <a:t>45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9131" y="4959042"/>
              <a:ext cx="1269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230.625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 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9986" y="3629098"/>
              <a:ext cx="523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0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 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54944" y="2086483"/>
              <a:ext cx="800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67.5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 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79795" y="3305933"/>
              <a:ext cx="1049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168.75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 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2453" y="5492069"/>
              <a:ext cx="364204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 smtClean="0">
                  <a:latin typeface="Bahnschrift Light" panose="020B0502040204020203" pitchFamily="34" charset="0"/>
                </a:rPr>
                <a:t>Black: 5.625° interval</a:t>
              </a:r>
            </a:p>
            <a:p>
              <a:pPr algn="ctr"/>
              <a:r>
                <a:rPr lang="en-US" altLang="ko-KR" sz="2500" dirty="0" smtClean="0">
                  <a:latin typeface="Bahnschrift Light" panose="020B0502040204020203" pitchFamily="34" charset="0"/>
                </a:rPr>
                <a:t>Gray: 11.25° interval</a:t>
              </a:r>
              <a:endParaRPr lang="ko-KR" altLang="en-US" sz="2500" dirty="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34571" y="2098778"/>
            <a:ext cx="4331688" cy="3724520"/>
            <a:chOff x="6154899" y="1895748"/>
            <a:chExt cx="4331688" cy="37245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000332" y="3478661"/>
              <a:ext cx="606452" cy="630328"/>
            </a:xfrm>
            <a:prstGeom prst="rect">
              <a:avLst/>
            </a:prstGeom>
          </p:spPr>
        </p:pic>
        <p:sp>
          <p:nvSpPr>
            <p:cNvPr id="28" name="원호 27"/>
            <p:cNvSpPr/>
            <p:nvPr/>
          </p:nvSpPr>
          <p:spPr>
            <a:xfrm>
              <a:off x="6859795" y="2357446"/>
              <a:ext cx="2880000" cy="2880000"/>
            </a:xfrm>
            <a:prstGeom prst="arc">
              <a:avLst>
                <a:gd name="adj1" fmla="val 11295008"/>
                <a:gd name="adj2" fmla="val 21013357"/>
              </a:avLst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>
              <a:off x="6859795" y="2357446"/>
              <a:ext cx="2880000" cy="2880000"/>
            </a:xfrm>
            <a:prstGeom prst="arc">
              <a:avLst>
                <a:gd name="adj1" fmla="val 12363919"/>
                <a:gd name="adj2" fmla="val 19934175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>
              <a:off x="6859795" y="2357446"/>
              <a:ext cx="2880000" cy="2880000"/>
            </a:xfrm>
            <a:prstGeom prst="arc">
              <a:avLst>
                <a:gd name="adj1" fmla="val 14096096"/>
                <a:gd name="adj2" fmla="val 18222346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54899" y="3406156"/>
              <a:ext cx="7941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-80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35092" y="2840510"/>
              <a:ext cx="740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-65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59795" y="2274864"/>
              <a:ext cx="792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-30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50560" y="1895748"/>
              <a:ext cx="498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0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781692" y="3358571"/>
              <a:ext cx="704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80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97161" y="2840510"/>
              <a:ext cx="6139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65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110342" y="2274864"/>
              <a:ext cx="629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30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69108" y="4373773"/>
              <a:ext cx="364204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 smtClean="0">
                  <a:latin typeface="Bahnschrift Light" panose="020B0502040204020203" pitchFamily="34" charset="0"/>
                </a:rPr>
                <a:t>Yellow: 7.5° interval</a:t>
              </a:r>
            </a:p>
            <a:p>
              <a:pPr algn="ctr"/>
              <a:r>
                <a:rPr lang="en-US" altLang="ko-KR" sz="2500" dirty="0" smtClean="0">
                  <a:latin typeface="Bahnschrift Light" panose="020B0502040204020203" pitchFamily="34" charset="0"/>
                </a:rPr>
                <a:t>Blue: 5° interval</a:t>
              </a:r>
            </a:p>
            <a:p>
              <a:pPr algn="ctr"/>
              <a:r>
                <a:rPr lang="en-US" altLang="ko-KR" sz="2500" dirty="0" smtClean="0">
                  <a:latin typeface="Bahnschrift Light" panose="020B0502040204020203" pitchFamily="34" charset="0"/>
                </a:rPr>
                <a:t>Orange: 2.5</a:t>
              </a:r>
              <a:r>
                <a:rPr lang="en-US" altLang="ko-KR" sz="2500" dirty="0">
                  <a:latin typeface="Bahnschrift Light" panose="020B0502040204020203" pitchFamily="34" charset="0"/>
                </a:rPr>
                <a:t> </a:t>
              </a:r>
              <a:r>
                <a:rPr lang="en-US" altLang="ko-KR" sz="2500" dirty="0" smtClean="0">
                  <a:latin typeface="Bahnschrift Light" panose="020B0502040204020203" pitchFamily="34" charset="0"/>
                </a:rPr>
                <a:t>° interval</a:t>
              </a:r>
              <a:endParaRPr lang="ko-KR" altLang="en-US" sz="2500" dirty="0">
                <a:latin typeface="Bahnschrift Light" panose="020B050204020402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96690" y="2463255"/>
              <a:ext cx="7624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2.5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744592" y="2807075"/>
              <a:ext cx="465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5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070984" y="3240620"/>
              <a:ext cx="8507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Bahnschrift Light" panose="020B0502040204020203" pitchFamily="34" charset="0"/>
                </a:rPr>
                <a:t>7.5 </a:t>
              </a:r>
              <a:r>
                <a:rPr lang="en-US" altLang="ko-KR" sz="2000" dirty="0">
                  <a:latin typeface="Bahnschrift Light" panose="020B0502040204020203" pitchFamily="34" charset="0"/>
                </a:rPr>
                <a:t>°</a:t>
              </a:r>
              <a:endParaRPr lang="ko-KR" altLang="en-US" sz="2000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498020" y="2526074"/>
            <a:ext cx="98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5.625 </a:t>
            </a:r>
            <a:r>
              <a:rPr lang="en-US" altLang="ko-KR" sz="2000" dirty="0">
                <a:latin typeface="Bahnschrift Light" panose="020B0502040204020203" pitchFamily="34" charset="0"/>
              </a:rPr>
              <a:t>°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267002" y="1879515"/>
            <a:ext cx="128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11.25 </a:t>
            </a:r>
            <a:r>
              <a:rPr lang="en-US" altLang="ko-KR" sz="2000" dirty="0">
                <a:latin typeface="Bahnschrift Light" panose="020B0502040204020203" pitchFamily="34" charset="0"/>
              </a:rPr>
              <a:t>°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5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0331" y="1698164"/>
            <a:ext cx="3610636" cy="1701543"/>
            <a:chOff x="339065" y="1034813"/>
            <a:chExt cx="3610636" cy="1701543"/>
          </a:xfrm>
        </p:grpSpPr>
        <p:sp>
          <p:nvSpPr>
            <p:cNvPr id="38" name="직사각형 37"/>
            <p:cNvSpPr/>
            <p:nvPr/>
          </p:nvSpPr>
          <p:spPr>
            <a:xfrm>
              <a:off x="348589" y="1225329"/>
              <a:ext cx="3601112" cy="151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60311" y="1701697"/>
              <a:ext cx="3589389" cy="571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REMIND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339065" y="1212357"/>
              <a:ext cx="3610635" cy="1523999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29343" y="1034813"/>
              <a:ext cx="500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275645" y="1698164"/>
            <a:ext cx="3610635" cy="1701543"/>
            <a:chOff x="4257235" y="1034813"/>
            <a:chExt cx="3610635" cy="1701543"/>
          </a:xfrm>
        </p:grpSpPr>
        <p:sp>
          <p:nvSpPr>
            <p:cNvPr id="39" name="직사각형 38"/>
            <p:cNvSpPr/>
            <p:nvPr/>
          </p:nvSpPr>
          <p:spPr>
            <a:xfrm>
              <a:off x="4257235" y="1212357"/>
              <a:ext cx="3610635" cy="1523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268957" y="1437744"/>
              <a:ext cx="3598913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What’s NEW?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: features implemented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257235" y="1212357"/>
              <a:ext cx="3610635" cy="1523999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614189" y="1034813"/>
              <a:ext cx="500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180958" y="1698164"/>
            <a:ext cx="3611998" cy="1706650"/>
            <a:chOff x="337703" y="4812882"/>
            <a:chExt cx="3611998" cy="1706650"/>
          </a:xfrm>
        </p:grpSpPr>
        <p:sp>
          <p:nvSpPr>
            <p:cNvPr id="56" name="직사각형 55"/>
            <p:cNvSpPr/>
            <p:nvPr/>
          </p:nvSpPr>
          <p:spPr>
            <a:xfrm>
              <a:off x="360311" y="5012937"/>
              <a:ext cx="3589390" cy="1506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7703" y="5460814"/>
              <a:ext cx="36011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What’s NEXT ?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39065" y="4995533"/>
              <a:ext cx="3610635" cy="1523999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29343" y="4812882"/>
              <a:ext cx="500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370331" y="3701076"/>
            <a:ext cx="36106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bjective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ntil m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idterm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81507" y="3701076"/>
            <a:ext cx="35989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unit frame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calculation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HRTF modeling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ttenuation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oom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effect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200846" y="3701076"/>
            <a:ext cx="35812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ore features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ython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C++</a:t>
            </a:r>
          </a:p>
        </p:txBody>
      </p:sp>
    </p:spTree>
    <p:extLst>
      <p:ext uri="{BB962C8B-B14F-4D97-AF65-F5344CB8AC3E}">
        <p14:creationId xmlns:p14="http://schemas.microsoft.com/office/powerpoint/2010/main" val="333895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Modeling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1.2 Modeling</a:t>
            </a:r>
            <a:r>
              <a:rPr kumimoji="0" lang="en-US" altLang="ko-KR" sz="3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Issue - Scheme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3029060" y="2998176"/>
            <a:ext cx="5903925" cy="3288306"/>
            <a:chOff x="8515181" y="1652847"/>
            <a:chExt cx="3429935" cy="2760325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5181" y="1652847"/>
              <a:ext cx="3429935" cy="2382902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0496216" y="4090007"/>
              <a:ext cx="14489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Ref by </a:t>
              </a:r>
              <a:r>
                <a:rPr kumimoji="0" lang="en-US" altLang="ko-KR" sz="15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D.H.Kim</a:t>
              </a: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391367" y="1860537"/>
            <a:ext cx="10423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-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</a:t>
            </a:r>
            <a:r>
              <a:rPr lang="en-US" altLang="ko-KR" sz="2400" dirty="0" err="1" smtClean="0">
                <a:solidFill>
                  <a:prstClr val="black"/>
                </a:solidFill>
                <a:latin typeface="Bahnschrift Light" panose="020B0502040204020203" pitchFamily="34" charset="0"/>
              </a:rPr>
              <a:t>Prony’s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Method.</a:t>
            </a:r>
            <a:endParaRPr lang="ko-KR" altLang="en-US" sz="2400" dirty="0"/>
          </a:p>
        </p:txBody>
      </p:sp>
      <p:sp>
        <p:nvSpPr>
          <p:cNvPr id="58" name="직사각형 57"/>
          <p:cNvSpPr/>
          <p:nvPr/>
        </p:nvSpPr>
        <p:spPr>
          <a:xfrm>
            <a:off x="391367" y="2383486"/>
            <a:ext cx="1042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  <a:latin typeface="Bahnschrift Light" panose="020B0502040204020203" pitchFamily="34" charset="0"/>
              </a:rPr>
              <a:t>D.H.Kim</a:t>
            </a:r>
            <a:r>
              <a:rPr lang="en-US" altLang="ko-KR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had already implemented this function.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57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Modeling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1.3 Modeling</a:t>
            </a:r>
            <a:r>
              <a:rPr kumimoji="0" lang="en-US" altLang="ko-KR" sz="3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Issue - Truncation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91367" y="1860537"/>
            <a:ext cx="10423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-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However…we should truncate propagation delay to use </a:t>
            </a:r>
            <a:r>
              <a:rPr lang="en-US" altLang="ko-KR" sz="2400" dirty="0" err="1" smtClean="0">
                <a:solidFill>
                  <a:prstClr val="black"/>
                </a:solidFill>
                <a:latin typeface="Bahnschrift Light" panose="020B0502040204020203" pitchFamily="34" charset="0"/>
              </a:rPr>
              <a:t>Prony’s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method.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7" y="4619817"/>
            <a:ext cx="3494834" cy="19392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6" y="2449150"/>
            <a:ext cx="3494835" cy="2043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96" y="2647292"/>
            <a:ext cx="5495856" cy="1203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96" y="4012969"/>
            <a:ext cx="5495856" cy="1276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64396" y="5451005"/>
                <a:ext cx="5801140" cy="86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ko-KR" altLang="en-US" sz="2000" dirty="0" smtClean="0">
                    <a:latin typeface="Bahnschrift Light" panose="020B0502040204020203" pitchFamily="34" charset="0"/>
                  </a:rPr>
                  <a:t> </a:t>
                </a:r>
                <a:r>
                  <a:rPr lang="en-US" altLang="ko-KR" sz="2000" dirty="0" smtClean="0">
                    <a:latin typeface="Bahnschrift Light" panose="020B0502040204020203" pitchFamily="34" charset="0"/>
                  </a:rPr>
                  <a:t>are almost 0 if HRIR is not truncated.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 smtClean="0">
                    <a:latin typeface="Bahnschrift Light" panose="020B0502040204020203" pitchFamily="34" charset="0"/>
                  </a:rPr>
                  <a:t>And this makes coefficients almost 0.</a:t>
                </a:r>
                <a:endParaRPr lang="ko-KR" altLang="en-US" sz="2000" dirty="0">
                  <a:latin typeface="Bahnschrift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396" y="5451005"/>
                <a:ext cx="5801140" cy="860748"/>
              </a:xfrm>
              <a:prstGeom prst="rect">
                <a:avLst/>
              </a:prstGeom>
              <a:blipFill>
                <a:blip r:embed="rId6"/>
                <a:stretch>
                  <a:fillRect l="-2731" r="-1891" b="-17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72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Modeling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1.3 Modeling</a:t>
            </a:r>
            <a:r>
              <a:rPr kumimoji="0" lang="en-US" altLang="ko-KR" sz="3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Issue - Truncation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91371" y="1822175"/>
            <a:ext cx="11179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-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Non-</a:t>
            </a:r>
            <a:r>
              <a:rPr lang="en-US" altLang="ko-KR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h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euristic truncation scheme was needed. 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Save first HRIR peak form.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206644" y="2715824"/>
            <a:ext cx="4573116" cy="3936109"/>
            <a:chOff x="5424324" y="2537325"/>
            <a:chExt cx="4573116" cy="401428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760" y="2537325"/>
              <a:ext cx="4128680" cy="3682488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/>
            <p:nvPr/>
          </p:nvCxnSpPr>
          <p:spPr>
            <a:xfrm flipH="1">
              <a:off x="8692896" y="3629018"/>
              <a:ext cx="85330" cy="674758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424324" y="4404739"/>
              <a:ext cx="3268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Bahnschrift Light" panose="020B0502040204020203" pitchFamily="34" charset="0"/>
                </a:rPr>
                <a:t>Trace backwards until find first local minima</a:t>
              </a:r>
              <a:endParaRPr lang="ko-KR" altLang="en-US" sz="2400" dirty="0">
                <a:latin typeface="Bahnschrift Light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96000" y="3130066"/>
              <a:ext cx="2835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Bahnschrift Light" panose="020B0502040204020203" pitchFamily="34" charset="0"/>
                </a:rPr>
                <a:t>First Average Energy sample</a:t>
              </a:r>
              <a:endParaRPr lang="ko-KR" altLang="en-US" sz="1600" dirty="0">
                <a:latin typeface="Bahnschrift Light" panose="020B0502040204020203" pitchFamily="34" charset="0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8778226" y="3400209"/>
              <a:ext cx="183176" cy="22880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20621" y="6089943"/>
              <a:ext cx="1429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Bahnschrift Light" panose="020B0502040204020203" pitchFamily="34" charset="0"/>
                </a:rPr>
                <a:t>Truncate</a:t>
              </a:r>
              <a:endParaRPr lang="ko-KR" altLang="en-US" sz="2400" dirty="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173691" y="2715825"/>
            <a:ext cx="5346038" cy="3936109"/>
            <a:chOff x="391371" y="2357446"/>
            <a:chExt cx="5346038" cy="429833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71" y="2357446"/>
              <a:ext cx="4901602" cy="4298331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 flipV="1">
              <a:off x="967158" y="4378569"/>
              <a:ext cx="4255477" cy="87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1652958" y="4183986"/>
              <a:ext cx="729761" cy="879231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V="1">
              <a:off x="2382719" y="4183986"/>
              <a:ext cx="3354690" cy="462707"/>
            </a:xfrm>
            <a:prstGeom prst="straightConnector1">
              <a:avLst/>
            </a:prstGeom>
            <a:ln w="444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/>
            <p:cNvSpPr/>
            <p:nvPr/>
          </p:nvSpPr>
          <p:spPr>
            <a:xfrm>
              <a:off x="2043058" y="4350040"/>
              <a:ext cx="67682" cy="7464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391370" y="2278900"/>
            <a:ext cx="11179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Human will notice sound dominantly when encounters first peak of HRIR.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Modeling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1.4 Modeling</a:t>
            </a:r>
            <a:r>
              <a:rPr kumimoji="0" lang="en-US" altLang="ko-KR" sz="3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Issue - Order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91371" y="1822175"/>
            <a:ext cx="11179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-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Higher order → Less artifacts, but more memory takes  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17735" y="2490473"/>
            <a:ext cx="4486276" cy="830997"/>
            <a:chOff x="4200524" y="4042108"/>
            <a:chExt cx="4486276" cy="830997"/>
          </a:xfrm>
        </p:grpSpPr>
        <p:sp>
          <p:nvSpPr>
            <p:cNvPr id="20" name="TextBox 19"/>
            <p:cNvSpPr txBox="1"/>
            <p:nvPr/>
          </p:nvSpPr>
          <p:spPr>
            <a:xfrm>
              <a:off x="4200524" y="4042108"/>
              <a:ext cx="4486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        Tradeoff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Simplification                   Toleration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6200061" y="4644922"/>
              <a:ext cx="916003" cy="1219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1" y="3424954"/>
            <a:ext cx="4612640" cy="33014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4892" y="2602306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(5,5)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4892" y="3554185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(7,7)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3019" y="4464088"/>
            <a:ext cx="80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(10,10)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5" name="output1_0.08_low5_m1_-75,10,7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88702" y="2543290"/>
            <a:ext cx="487363" cy="487363"/>
          </a:xfrm>
          <a:prstGeom prst="rect">
            <a:avLst/>
          </a:prstGeom>
        </p:spPr>
      </p:pic>
      <p:pic>
        <p:nvPicPr>
          <p:cNvPr id="6" name="output1_0.08_low7_m1_-75,10,7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88702" y="3503224"/>
            <a:ext cx="487363" cy="487363"/>
          </a:xfrm>
          <a:prstGeom prst="rect">
            <a:avLst/>
          </a:prstGeom>
        </p:spPr>
      </p:pic>
      <p:pic>
        <p:nvPicPr>
          <p:cNvPr id="7" name="output1_0.08_m1_-75,10,7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88702" y="4404142"/>
            <a:ext cx="487363" cy="487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55876" y="2602306"/>
            <a:ext cx="4114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Bahnschrift Light" panose="020B0502040204020203" pitchFamily="34" charset="0"/>
              </a:rPr>
              <a:t>1. (5,5)</a:t>
            </a:r>
          </a:p>
          <a:p>
            <a:endParaRPr lang="en-US" altLang="ko-KR" sz="2200" dirty="0">
              <a:latin typeface="Bahnschrift Light" panose="020B0502040204020203" pitchFamily="34" charset="0"/>
            </a:endParaRPr>
          </a:p>
          <a:p>
            <a:r>
              <a:rPr lang="en-US" altLang="ko-KR" sz="2200" dirty="0" smtClean="0">
                <a:latin typeface="Bahnschrift Light" panose="020B0502040204020203" pitchFamily="34" charset="0"/>
              </a:rPr>
              <a:t>2. (7,7) </a:t>
            </a:r>
            <a:r>
              <a:rPr lang="en-US" altLang="ko-KR" sz="2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≒</a:t>
            </a:r>
            <a:r>
              <a:rPr lang="en-US" altLang="ko-KR" sz="2200" dirty="0" smtClean="0">
                <a:latin typeface="Bahnschrift Light" panose="020B0502040204020203" pitchFamily="34" charset="0"/>
              </a:rPr>
              <a:t> (10,10).</a:t>
            </a:r>
          </a:p>
          <a:p>
            <a:endParaRPr lang="en-US" altLang="ko-KR" sz="2200" dirty="0">
              <a:latin typeface="Bahnschrift Light" panose="020B0502040204020203" pitchFamily="34" charset="0"/>
            </a:endParaRPr>
          </a:p>
          <a:p>
            <a:r>
              <a:rPr lang="en-US" altLang="ko-KR" sz="2200" dirty="0" smtClean="0">
                <a:latin typeface="Bahnschrift Light" panose="020B0502040204020203" pitchFamily="34" charset="0"/>
              </a:rPr>
              <a:t>3. To avoid unexpected operation due to the low order, </a:t>
            </a:r>
            <a:r>
              <a:rPr lang="en-US" altLang="ko-KR" sz="2200" b="1" dirty="0" smtClean="0">
                <a:latin typeface="Bahnschrift Light" panose="020B0502040204020203" pitchFamily="34" charset="0"/>
              </a:rPr>
              <a:t>(10,10) was selected.</a:t>
            </a:r>
            <a:endParaRPr lang="ko-KR" altLang="en-US" sz="2200" b="1" dirty="0">
              <a:latin typeface="Bahnschrift Light" panose="020B050204020402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6" y="2465058"/>
            <a:ext cx="686463" cy="6864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94892" y="5838857"/>
            <a:ext cx="116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Bahnschrift Light" panose="020B0502040204020203" pitchFamily="34" charset="0"/>
              </a:rPr>
              <a:t>Order (p, q) </a:t>
            </a:r>
            <a:endParaRPr lang="ko-KR" altLang="en-US" sz="1600" dirty="0">
              <a:latin typeface="Bahnschrift Light" panose="020B0502040204020203" pitchFamily="34" charset="0"/>
            </a:endParaRPr>
          </a:p>
        </p:txBody>
      </p:sp>
      <p:sp>
        <p:nvSpPr>
          <p:cNvPr id="12" name="왼쪽 중괄호 11"/>
          <p:cNvSpPr/>
          <p:nvPr/>
        </p:nvSpPr>
        <p:spPr>
          <a:xfrm>
            <a:off x="7138863" y="5619132"/>
            <a:ext cx="263520" cy="773723"/>
          </a:xfrm>
          <a:prstGeom prst="leftBrace">
            <a:avLst>
              <a:gd name="adj1" fmla="val 73403"/>
              <a:gd name="adj2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406251" y="5403688"/>
            <a:ext cx="263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 Light" panose="020B0502040204020203" pitchFamily="34" charset="0"/>
              </a:rPr>
              <a:t>p</a:t>
            </a:r>
            <a:r>
              <a:rPr lang="en-US" altLang="ko-KR" sz="1600" dirty="0" smtClean="0">
                <a:latin typeface="Bahnschrift Light" panose="020B0502040204020203" pitchFamily="34" charset="0"/>
              </a:rPr>
              <a:t>: Number of poles</a:t>
            </a:r>
            <a:endParaRPr lang="ko-KR" altLang="en-US" sz="1600" dirty="0">
              <a:latin typeface="Bahnschrift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06251" y="6177411"/>
            <a:ext cx="263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 Light" panose="020B0502040204020203" pitchFamily="34" charset="0"/>
              </a:rPr>
              <a:t>q</a:t>
            </a:r>
            <a:r>
              <a:rPr lang="en-US" altLang="ko-KR" sz="1600" dirty="0" smtClean="0">
                <a:latin typeface="Bahnschrift Light" panose="020B0502040204020203" pitchFamily="34" charset="0"/>
              </a:rPr>
              <a:t>: Number of zeros</a:t>
            </a:r>
            <a:endParaRPr lang="ko-KR" altLang="en-US" sz="16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18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6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6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Modeling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1.5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Code &amp; Results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1" y="1843072"/>
            <a:ext cx="10828189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64965" y="3416895"/>
            <a:ext cx="146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latin typeface="Bahnschrift Light" panose="020B0502040204020203" pitchFamily="34" charset="0"/>
              </a:rPr>
              <a:t>Filter order</a:t>
            </a:r>
          </a:p>
          <a:p>
            <a:pPr algn="ctr"/>
            <a:r>
              <a:rPr lang="en-US" altLang="ko-KR" sz="2000" b="1" i="1" dirty="0" smtClean="0">
                <a:latin typeface="Bahnschrift Light" panose="020B0502040204020203" pitchFamily="34" charset="0"/>
              </a:rPr>
              <a:t>(p, q)</a:t>
            </a:r>
            <a:endParaRPr lang="ko-KR" altLang="en-US" sz="2000" b="1" i="1" dirty="0">
              <a:latin typeface="Bahnschrift Light" panose="020B0502040204020203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 rot="16200000">
            <a:off x="10269411" y="2938815"/>
            <a:ext cx="659423" cy="296736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중괄호 23"/>
          <p:cNvSpPr/>
          <p:nvPr/>
        </p:nvSpPr>
        <p:spPr>
          <a:xfrm rot="16200000">
            <a:off x="6809218" y="-100400"/>
            <a:ext cx="312181" cy="6027921"/>
          </a:xfrm>
          <a:prstGeom prst="leftBrace">
            <a:avLst>
              <a:gd name="adj1" fmla="val 73403"/>
              <a:gd name="adj2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515302" y="3230375"/>
            <a:ext cx="29000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Bahnschrift Light" panose="020B0502040204020203" pitchFamily="34" charset="0"/>
              </a:rPr>
              <a:t>Interpolated HRIR</a:t>
            </a:r>
          </a:p>
          <a:p>
            <a:pPr algn="ctr"/>
            <a:r>
              <a:rPr lang="en-US" altLang="ko-KR" sz="2500" dirty="0" smtClean="0">
                <a:latin typeface="Bahnschrift Light" panose="020B0502040204020203" pitchFamily="34" charset="0"/>
              </a:rPr>
              <a:t>with given subject &amp; </a:t>
            </a:r>
            <a:r>
              <a:rPr lang="en-US" altLang="ko-KR" sz="2500" b="1" i="1" dirty="0" smtClean="0">
                <a:latin typeface="Bahnschrift Light" panose="020B0502040204020203" pitchFamily="34" charset="0"/>
              </a:rPr>
              <a:t>directions</a:t>
            </a:r>
            <a:endParaRPr lang="ko-KR" altLang="en-US" sz="2500" b="1" i="1" dirty="0">
              <a:latin typeface="Bahnschrift Light" panose="020B0502040204020203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67740" y="3009447"/>
            <a:ext cx="4083915" cy="802024"/>
            <a:chOff x="4355345" y="4230255"/>
            <a:chExt cx="2881989" cy="15202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368398" y="4230255"/>
              <a:ext cx="2855884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55345" y="4543850"/>
              <a:ext cx="2881989" cy="55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Bahnschrift Light" panose="020B0502040204020203" pitchFamily="34" charset="0"/>
                </a:rPr>
                <a:t>t</a:t>
              </a:r>
              <a:r>
                <a:rPr lang="en-US" altLang="ko-KR" sz="2400" dirty="0" err="1" smtClean="0">
                  <a:latin typeface="Bahnschrift Light" panose="020B0502040204020203" pitchFamily="34" charset="0"/>
                </a:rPr>
                <a:t>runcate_and_zero_pad_hrir</a:t>
              </a:r>
              <a:endParaRPr lang="ko-KR" altLang="en-US" sz="2400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33" name="오른쪽 화살표 32"/>
          <p:cNvSpPr/>
          <p:nvPr/>
        </p:nvSpPr>
        <p:spPr>
          <a:xfrm rot="7348783">
            <a:off x="3237490" y="2503266"/>
            <a:ext cx="659423" cy="2967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91370" y="4341445"/>
            <a:ext cx="1920720" cy="812763"/>
            <a:chOff x="1059811" y="4488873"/>
            <a:chExt cx="2378483" cy="126164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5" name="타원 34"/>
            <p:cNvSpPr/>
            <p:nvPr/>
          </p:nvSpPr>
          <p:spPr>
            <a:xfrm>
              <a:off x="1071417" y="4488873"/>
              <a:ext cx="2355273" cy="1261645"/>
            </a:xfrm>
            <a:prstGeom prst="ellipse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59811" y="4762353"/>
              <a:ext cx="2378483" cy="716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 smtClean="0">
                  <a:latin typeface="Bahnschrift Light" panose="020B0502040204020203" pitchFamily="34" charset="0"/>
                </a:rPr>
                <a:t>truncate_cnt</a:t>
              </a:r>
              <a:endParaRPr lang="ko-KR" altLang="en-US" sz="2400" b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5400000">
            <a:off x="1136617" y="3921584"/>
            <a:ext cx="432658" cy="2967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2945773" y="4341445"/>
            <a:ext cx="1176422" cy="802024"/>
            <a:chOff x="4355345" y="4230255"/>
            <a:chExt cx="2881989" cy="152026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368398" y="4230255"/>
              <a:ext cx="2855884" cy="15202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Bahnschrift Light" panose="020B0502040204020203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55345" y="4543850"/>
              <a:ext cx="2881989" cy="875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err="1" smtClean="0">
                  <a:latin typeface="Bahnschrift Light" panose="020B0502040204020203" pitchFamily="34" charset="0"/>
                </a:rPr>
                <a:t>prony</a:t>
              </a:r>
              <a:endParaRPr lang="ko-KR" altLang="en-US" sz="2400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45" name="오른쪽 화살표 44"/>
          <p:cNvSpPr/>
          <p:nvPr/>
        </p:nvSpPr>
        <p:spPr>
          <a:xfrm rot="5400000">
            <a:off x="3324161" y="3928090"/>
            <a:ext cx="419646" cy="2967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582471" y="5663962"/>
            <a:ext cx="1901977" cy="8127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Bahnschrift Light" panose="020B0502040204020203" pitchFamily="34" charset="0"/>
            </a:endParaRPr>
          </a:p>
        </p:txBody>
      </p:sp>
      <p:sp>
        <p:nvSpPr>
          <p:cNvPr id="49" name="오른쪽 화살표 48"/>
          <p:cNvSpPr/>
          <p:nvPr/>
        </p:nvSpPr>
        <p:spPr>
          <a:xfrm rot="5400000">
            <a:off x="3296093" y="5278227"/>
            <a:ext cx="474734" cy="2967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963758" y="5771958"/>
                <a:ext cx="1139402" cy="50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ko-KR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US" altLang="ko-KR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&amp; </m:t>
                      </m:r>
                      <m:sSub>
                        <m:sSubPr>
                          <m:ctrlPr>
                            <a:rPr kumimoji="0" lang="en-US" altLang="ko-KR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ko-KR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ko-KR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758" y="5771958"/>
                <a:ext cx="1139402" cy="506742"/>
              </a:xfrm>
              <a:prstGeom prst="rect">
                <a:avLst/>
              </a:prstGeom>
              <a:blipFill>
                <a:blip r:embed="rId7"/>
                <a:stretch>
                  <a:fillRect r="-2674" b="-7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467740" y="2011680"/>
            <a:ext cx="3066244" cy="36576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4008796" y="4840239"/>
            <a:ext cx="130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Bahnschrift Light" panose="020B0502040204020203" pitchFamily="34" charset="0"/>
              </a:rPr>
              <a:t>scheme</a:t>
            </a:r>
            <a:endParaRPr lang="ko-KR" altLang="en-US" sz="2400" b="1" i="1" dirty="0">
              <a:latin typeface="Bahnschrift Light" panose="020B0502040204020203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370" y="2554222"/>
            <a:ext cx="1633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Bahnschrift Light" panose="020B0502040204020203" pitchFamily="34" charset="0"/>
              </a:rPr>
              <a:t>truncation</a:t>
            </a:r>
            <a:endParaRPr lang="ko-KR" altLang="en-US" sz="2400" b="1" i="1" dirty="0">
              <a:latin typeface="Bahnschrift Light" panose="020B050204020402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51865" y="2062988"/>
            <a:ext cx="158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latin typeface="Bahnschrift Light" panose="020B0502040204020203" pitchFamily="34" charset="0"/>
              </a:rPr>
              <a:t>directions</a:t>
            </a:r>
            <a:endParaRPr lang="ko-KR" altLang="en-US" sz="2400" b="1" i="1" dirty="0">
              <a:latin typeface="Bahnschrift Light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63237" y="4823075"/>
            <a:ext cx="2265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Bahnschrift Light" panose="020B0502040204020203" pitchFamily="34" charset="0"/>
              </a:rPr>
              <a:t>Interpolated HRIR</a:t>
            </a:r>
          </a:p>
        </p:txBody>
      </p:sp>
      <p:pic>
        <p:nvPicPr>
          <p:cNvPr id="37" name="output1_inter_-75,10,7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2500" y="5284741"/>
            <a:ext cx="487363" cy="48736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953670" y="4827398"/>
            <a:ext cx="2265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Bahnschrift Light" panose="020B0502040204020203" pitchFamily="34" charset="0"/>
              </a:rPr>
              <a:t>Modeled HRIR</a:t>
            </a:r>
          </a:p>
        </p:txBody>
      </p:sp>
      <p:pic>
        <p:nvPicPr>
          <p:cNvPr id="3" name="output1_m4_-75,10,7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42933" y="52890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6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101334" y="98555"/>
            <a:ext cx="6091908" cy="35873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다리꼴 1"/>
          <p:cNvSpPr/>
          <p:nvPr/>
        </p:nvSpPr>
        <p:spPr>
          <a:xfrm rot="16200000">
            <a:off x="7698422" y="623748"/>
            <a:ext cx="2894271" cy="6106037"/>
          </a:xfrm>
          <a:prstGeom prst="trapezoid">
            <a:avLst>
              <a:gd name="adj" fmla="val 4070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</a:rPr>
              <a:t>Making Table Issue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>
            <a:stCxn id="4" idx="2"/>
          </p:cNvCxnSpPr>
          <p:nvPr/>
        </p:nvCxnSpPr>
        <p:spPr>
          <a:xfrm>
            <a:off x="6096000" y="774700"/>
            <a:ext cx="23446" cy="3181838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3956538"/>
            <a:ext cx="6119446" cy="117534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19446" y="3956538"/>
            <a:ext cx="6072554" cy="1161774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6" y="909103"/>
            <a:ext cx="4234672" cy="1584523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52936" y="2791585"/>
            <a:ext cx="4234672" cy="1456418"/>
            <a:chOff x="2611315" y="3621844"/>
            <a:chExt cx="4234672" cy="2126104"/>
          </a:xfrm>
        </p:grpSpPr>
        <p:cxnSp>
          <p:nvCxnSpPr>
            <p:cNvPr id="14" name="직선 화살표 연결선 13"/>
            <p:cNvCxnSpPr>
              <a:stCxn id="24" idx="3"/>
              <a:endCxn id="22" idx="1"/>
            </p:cNvCxnSpPr>
            <p:nvPr/>
          </p:nvCxnSpPr>
          <p:spPr>
            <a:xfrm>
              <a:off x="4146382" y="3621844"/>
              <a:ext cx="1330414" cy="1288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med" len="lg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/>
            <p:cNvGrpSpPr/>
            <p:nvPr/>
          </p:nvGrpSpPr>
          <p:grpSpPr>
            <a:xfrm>
              <a:off x="2611315" y="4238980"/>
              <a:ext cx="4234672" cy="1508968"/>
              <a:chOff x="2615355" y="4006179"/>
              <a:chExt cx="4234672" cy="1624927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5355" y="4006179"/>
                <a:ext cx="4234672" cy="125559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984545" y="5261774"/>
                <a:ext cx="1496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Digital Filter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218417" y="2588524"/>
                <a:ext cx="1139402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&amp; </m:t>
                      </m:r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417" y="2588524"/>
                <a:ext cx="1139402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771003" y="3355160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2172" y="2591530"/>
            <a:ext cx="133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Raw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Data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693311" y="1048089"/>
            <a:ext cx="4144263" cy="2510086"/>
            <a:chOff x="7552592" y="3357306"/>
            <a:chExt cx="4144263" cy="251008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592" y="3357306"/>
              <a:ext cx="4144263" cy="251008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771400" y="3931339"/>
              <a:ext cx="1102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9336723" y="3911894"/>
                  <a:ext cx="576000" cy="423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723" y="3911894"/>
                  <a:ext cx="576000" cy="423770"/>
                </a:xfrm>
                <a:prstGeom prst="rect">
                  <a:avLst/>
                </a:prstGeom>
                <a:blipFill>
                  <a:blip r:embed="rId6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657621" y="3919509"/>
                  <a:ext cx="569701" cy="423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7621" y="3919509"/>
                  <a:ext cx="569701" cy="423770"/>
                </a:xfrm>
                <a:prstGeom prst="rect">
                  <a:avLst/>
                </a:prstGeom>
                <a:blipFill>
                  <a:blip r:embed="rId7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7869162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a80e0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71440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[1, 2,</a:t>
              </a:r>
              <a:r>
                <a:rPr kumimoji="0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…]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89188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[5, </a:t>
              </a:r>
              <a:r>
                <a:rPr lang="en-US" altLang="ko-KR" sz="2000" dirty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8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,</a:t>
              </a:r>
              <a:r>
                <a:rPr kumimoji="0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…]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71440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489188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69162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146984" y="3340378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614183" y="4922692"/>
            <a:ext cx="2891080" cy="1751912"/>
            <a:chOff x="7552592" y="3357306"/>
            <a:chExt cx="4144263" cy="251008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592" y="3357306"/>
              <a:ext cx="4144263" cy="251008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71400" y="3931339"/>
              <a:ext cx="1167573" cy="41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9336723" y="3911894"/>
                  <a:ext cx="610223" cy="441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723" y="3911894"/>
                  <a:ext cx="610223" cy="4410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657621" y="3919509"/>
                  <a:ext cx="603551" cy="441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7621" y="3919509"/>
                  <a:ext cx="603551" cy="441065"/>
                </a:xfrm>
                <a:prstGeom prst="rect">
                  <a:avLst/>
                </a:prstGeom>
                <a:blipFill>
                  <a:blip r:embed="rId9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/>
          <p:cNvSpPr txBox="1"/>
          <p:nvPr/>
        </p:nvSpPr>
        <p:spPr>
          <a:xfrm>
            <a:off x="1674771" y="5726898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a80e0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18377" y="5726898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[1, 2,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…]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3914" y="5721211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[5, </a:t>
            </a:r>
            <a:r>
              <a:rPr lang="en-US" altLang="ko-KR" sz="1500" dirty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8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,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…]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16447" y="3612843"/>
            <a:ext cx="241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Make Table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63421" y="5049098"/>
            <a:ext cx="245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Refer to Table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26" y="5615080"/>
            <a:ext cx="4234672" cy="798725"/>
          </a:xfrm>
          <a:prstGeom prst="rect">
            <a:avLst/>
          </a:prstGeom>
        </p:spPr>
      </p:pic>
      <p:cxnSp>
        <p:nvCxnSpPr>
          <p:cNvPr id="54" name="직선 화살표 연결선 53"/>
          <p:cNvCxnSpPr/>
          <p:nvPr/>
        </p:nvCxnSpPr>
        <p:spPr>
          <a:xfrm>
            <a:off x="4453671" y="5882794"/>
            <a:ext cx="1083505" cy="131648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723830" y="5675464"/>
            <a:ext cx="2696650" cy="44680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393922" y="4102578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26" y="5767480"/>
            <a:ext cx="4234672" cy="7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Making Table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2.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Making </a:t>
            </a:r>
            <a:r>
              <a:rPr lang="en-US" altLang="ko-KR" sz="3000" dirty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T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able Issue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91370" y="1843502"/>
            <a:ext cx="11179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-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How can we put these coefficients into well arranged table form?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8298495" y="3313437"/>
            <a:ext cx="679252" cy="2967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977747" y="3230972"/>
            <a:ext cx="3189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Header </a:t>
            </a:r>
            <a:r>
              <a:rPr lang="en-US" altLang="ko-KR" sz="20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(or Fieldnames)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6800022"/>
                  </p:ext>
                </p:extLst>
              </p:nvPr>
            </p:nvGraphicFramePr>
            <p:xfrm>
              <a:off x="391370" y="3299734"/>
              <a:ext cx="7882612" cy="1852557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70653">
                      <a:extLst>
                        <a:ext uri="{9D8B030D-6E8A-4147-A177-3AD203B41FA5}">
                          <a16:colId xmlns:a16="http://schemas.microsoft.com/office/drawing/2014/main" val="3667095438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2251522252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3326875490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1777020779"/>
                        </a:ext>
                      </a:extLst>
                    </a:gridCol>
                  </a:tblGrid>
                  <a:tr h="44051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>
                              <a:latin typeface="Bahnschrift Light" panose="020B0502040204020203" pitchFamily="34" charset="0"/>
                            </a:rPr>
                            <a:t>Position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>
                              <a:latin typeface="Bahnschrift Light" panose="020B0502040204020203" pitchFamily="34" charset="0"/>
                            </a:rPr>
                            <a:t>Truncated samples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5875279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azi80ele0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43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[1, 2,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[5, </a:t>
                          </a:r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8</a:t>
                          </a: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9588508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azi80ele5.625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48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[9, 5,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[6, 11,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9275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...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0846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6800022"/>
                  </p:ext>
                </p:extLst>
              </p:nvPr>
            </p:nvGraphicFramePr>
            <p:xfrm>
              <a:off x="391370" y="3299734"/>
              <a:ext cx="7882612" cy="1852557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70653">
                      <a:extLst>
                        <a:ext uri="{9D8B030D-6E8A-4147-A177-3AD203B41FA5}">
                          <a16:colId xmlns:a16="http://schemas.microsoft.com/office/drawing/2014/main" val="3667095438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2251522252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3326875490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1777020779"/>
                        </a:ext>
                      </a:extLst>
                    </a:gridCol>
                  </a:tblGrid>
                  <a:tr h="44051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>
                              <a:latin typeface="Bahnschrift Light" panose="020B0502040204020203" pitchFamily="34" charset="0"/>
                            </a:rPr>
                            <a:t>Position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>
                              <a:latin typeface="Bahnschrift Light" panose="020B0502040204020203" pitchFamily="34" charset="0"/>
                            </a:rPr>
                            <a:t>Truncated samples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99691" t="-4110" r="-100309" b="-3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0619" t="-4110" r="-619" b="-324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5875279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azi80ele0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43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[1, 2,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[5, </a:t>
                          </a:r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8</a:t>
                          </a: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9588508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azi80ele5.625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48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[9, 5,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[6, 11,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9275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...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0846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왼쪽 중괄호 43"/>
          <p:cNvSpPr/>
          <p:nvPr/>
        </p:nvSpPr>
        <p:spPr>
          <a:xfrm rot="10800000">
            <a:off x="8293017" y="3760567"/>
            <a:ext cx="312181" cy="1391723"/>
          </a:xfrm>
          <a:prstGeom prst="leftBrace">
            <a:avLst>
              <a:gd name="adj1" fmla="val 73403"/>
              <a:gd name="adj2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8605198" y="4321706"/>
            <a:ext cx="370722" cy="2967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975920" y="4239242"/>
            <a:ext cx="2925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Contents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66044" y="2837639"/>
            <a:ext cx="4416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Bahnschrift Light" panose="020B0502040204020203" pitchFamily="34" charset="0"/>
              </a:rPr>
              <a:t>&lt;&lt;Example of well arranged table&gt;&gt;</a:t>
            </a:r>
            <a:endParaRPr lang="en-US" altLang="ko-KR" sz="2000" dirty="0" smtClean="0">
              <a:solidFill>
                <a:prstClr val="black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3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Making Table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2.1</a:t>
            </a:r>
            <a:r>
              <a:rPr kumimoji="0" lang="en-US" altLang="ko-KR" sz="3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Ideal Table</a:t>
            </a: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8298496" y="2082513"/>
            <a:ext cx="679252" cy="2967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77748" y="2000048"/>
            <a:ext cx="3189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Header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(or Fieldnames)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106762"/>
                  </p:ext>
                </p:extLst>
              </p:nvPr>
            </p:nvGraphicFramePr>
            <p:xfrm>
              <a:off x="391371" y="2068810"/>
              <a:ext cx="7882612" cy="1852557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70653">
                      <a:extLst>
                        <a:ext uri="{9D8B030D-6E8A-4147-A177-3AD203B41FA5}">
                          <a16:colId xmlns:a16="http://schemas.microsoft.com/office/drawing/2014/main" val="3667095438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2251522252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3326875490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1777020779"/>
                        </a:ext>
                      </a:extLst>
                    </a:gridCol>
                  </a:tblGrid>
                  <a:tr h="44051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>
                              <a:latin typeface="Bahnschrift Light" panose="020B0502040204020203" pitchFamily="34" charset="0"/>
                            </a:rPr>
                            <a:t>Position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>
                              <a:latin typeface="Bahnschrift Light" panose="020B0502040204020203" pitchFamily="34" charset="0"/>
                            </a:rPr>
                            <a:t>Truncated samples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kumimoji="0" lang="en-US" altLang="ko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5875279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azi80ele0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43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[1, 2,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[5, </a:t>
                          </a:r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8</a:t>
                          </a: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9588508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azi80ele5.625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48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[9, 5,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[6, 11,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9275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...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0846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106762"/>
                  </p:ext>
                </p:extLst>
              </p:nvPr>
            </p:nvGraphicFramePr>
            <p:xfrm>
              <a:off x="391371" y="2068810"/>
              <a:ext cx="7882612" cy="1852557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70653">
                      <a:extLst>
                        <a:ext uri="{9D8B030D-6E8A-4147-A177-3AD203B41FA5}">
                          <a16:colId xmlns:a16="http://schemas.microsoft.com/office/drawing/2014/main" val="3667095438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2251522252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3326875490"/>
                        </a:ext>
                      </a:extLst>
                    </a:gridCol>
                    <a:gridCol w="1970653">
                      <a:extLst>
                        <a:ext uri="{9D8B030D-6E8A-4147-A177-3AD203B41FA5}">
                          <a16:colId xmlns:a16="http://schemas.microsoft.com/office/drawing/2014/main" val="1777020779"/>
                        </a:ext>
                      </a:extLst>
                    </a:gridCol>
                  </a:tblGrid>
                  <a:tr h="44051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>
                              <a:latin typeface="Bahnschrift Light" panose="020B0502040204020203" pitchFamily="34" charset="0"/>
                            </a:rPr>
                            <a:t>Position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>
                              <a:latin typeface="Bahnschrift Light" panose="020B0502040204020203" pitchFamily="34" charset="0"/>
                            </a:rPr>
                            <a:t>Truncated samples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99691" t="-4110" r="-100309" b="-3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0619" t="-4110" r="-619" b="-324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5875279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azi80ele0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43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[1, 2,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[5, </a:t>
                          </a:r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8</a:t>
                          </a: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9588508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azi80ele5.625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48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[9, 5,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200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array [6, 11,</a:t>
                          </a:r>
                          <a:r>
                            <a:rPr kumimoji="0" lang="en-US" altLang="ko-KR" sz="2000" u="none" strike="noStrike" kern="1200" cap="none" spc="0" normalizeH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Bahnschrift Light" panose="020B0502040204020203" pitchFamily="34" charset="0"/>
                            </a:rPr>
                            <a:t> …]</a:t>
                          </a:r>
                          <a:endParaRPr kumimoji="0" lang="en-US" altLang="ko-KR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Bahnschrift Ligh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9275"/>
                      </a:ext>
                    </a:extLst>
                  </a:tr>
                  <a:tr h="4706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...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 smtClean="0">
                              <a:latin typeface="Bahnschrift Light" panose="020B0502040204020203" pitchFamily="34" charset="0"/>
                            </a:rPr>
                            <a:t>…</a:t>
                          </a:r>
                          <a:endParaRPr lang="ko-KR" altLang="en-US" sz="2000" dirty="0">
                            <a:latin typeface="Bahnschrift Ligh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0846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왼쪽 중괄호 43"/>
          <p:cNvSpPr/>
          <p:nvPr/>
        </p:nvSpPr>
        <p:spPr>
          <a:xfrm rot="10800000">
            <a:off x="8293018" y="2529643"/>
            <a:ext cx="312181" cy="1391723"/>
          </a:xfrm>
          <a:prstGeom prst="leftBrace">
            <a:avLst>
              <a:gd name="adj1" fmla="val 73403"/>
              <a:gd name="adj2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오른쪽 화살표 44"/>
          <p:cNvSpPr/>
          <p:nvPr/>
        </p:nvSpPr>
        <p:spPr>
          <a:xfrm>
            <a:off x="8605199" y="3090782"/>
            <a:ext cx="370722" cy="2967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975921" y="3008318"/>
            <a:ext cx="2925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Contents in one row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28574" y="4136562"/>
            <a:ext cx="35644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Bahnschrift Light" panose="020B0502040204020203" pitchFamily="34" charset="0"/>
              </a:rPr>
              <a:t>Feature 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Bahnschrift Light" panose="020B0502040204020203" pitchFamily="34" charset="0"/>
              </a:rPr>
              <a:t>For </a:t>
            </a:r>
            <a:r>
              <a:rPr lang="en-US" altLang="ko-KR" dirty="0">
                <a:latin typeface="Bahnschrift Light" panose="020B0502040204020203" pitchFamily="34" charset="0"/>
              </a:rPr>
              <a:t>each </a:t>
            </a:r>
            <a:r>
              <a:rPr lang="en-US" altLang="ko-KR" dirty="0" smtClean="0">
                <a:latin typeface="Bahnschrift Light" panose="020B0502040204020203" pitchFamily="34" charset="0"/>
              </a:rPr>
              <a:t>azimuth &amp; elevation,</a:t>
            </a:r>
            <a:r>
              <a:rPr lang="en-US" altLang="ko-KR" dirty="0">
                <a:latin typeface="Bahnschrift Light" panose="020B0502040204020203" pitchFamily="34" charset="0"/>
              </a:rPr>
              <a:t> </a:t>
            </a:r>
            <a:r>
              <a:rPr lang="en-US" altLang="ko-KR" dirty="0" smtClean="0">
                <a:latin typeface="Bahnschrift Light" panose="020B0502040204020203" pitchFamily="34" charset="0"/>
              </a:rPr>
              <a:t>contents are </a:t>
            </a:r>
            <a:r>
              <a:rPr lang="en-US" altLang="ko-KR" dirty="0">
                <a:latin typeface="Bahnschrift Light" panose="020B0502040204020203" pitchFamily="34" charset="0"/>
              </a:rPr>
              <a:t>different</a:t>
            </a:r>
            <a:r>
              <a:rPr lang="en-US" altLang="ko-KR" dirty="0" smtClean="0">
                <a:latin typeface="Bahnschrift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→ We need 2 for-loops.</a:t>
            </a:r>
            <a:endParaRPr lang="en-US" altLang="ko-KR" dirty="0">
              <a:solidFill>
                <a:prstClr val="black"/>
              </a:solidFill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391371" y="4099051"/>
                <a:ext cx="4509011" cy="1791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Bahnschrift Light" panose="020B0502040204020203" pitchFamily="34" charset="0"/>
                  </a:rPr>
                  <a:t>Feature 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Bahnschrift Light" panose="020B0502040204020203" pitchFamily="34" charset="0"/>
                  </a:rPr>
                  <a:t>For every direction,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Bahnschrift Light" panose="020B0502040204020203" pitchFamily="34" charset="0"/>
                  </a:rPr>
                  <a:t>call ‘</a:t>
                </a:r>
                <a:r>
                  <a:rPr lang="en-US" altLang="ko-KR" dirty="0" err="1" smtClean="0">
                    <a:latin typeface="Bahnschrift Light" panose="020B0502040204020203" pitchFamily="34" charset="0"/>
                  </a:rPr>
                  <a:t>obtain_iir_coefficients</a:t>
                </a:r>
                <a:r>
                  <a:rPr lang="en-US" altLang="ko-KR" dirty="0" smtClean="0">
                    <a:latin typeface="Bahnschrift Light" panose="020B0502040204020203" pitchFamily="34" charset="0"/>
                  </a:rPr>
                  <a:t>’ method.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→ </a:t>
                </a:r>
                <a:r>
                  <a:rPr lang="en-US" altLang="ko-KR" b="1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Obtain truncated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ko-KR" b="1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Bahnschrift Light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1" y="4099051"/>
                <a:ext cx="4509011" cy="1791837"/>
              </a:xfrm>
              <a:prstGeom prst="rect">
                <a:avLst/>
              </a:prstGeom>
              <a:blipFill>
                <a:blip r:embed="rId3"/>
                <a:stretch>
                  <a:fillRect l="-1081" b="-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8495417" y="4105056"/>
            <a:ext cx="30611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Bahnschrift Light" panose="020B0502040204020203" pitchFamily="34" charset="0"/>
              </a:rPr>
              <a:t>Feature 3.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Bahnschrift Light" panose="020B0502040204020203" pitchFamily="34" charset="0"/>
              </a:rPr>
              <a:t>For every direction,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Bahnschrift Light" panose="020B0502040204020203" pitchFamily="34" charset="0"/>
              </a:rPr>
              <a:t>write </a:t>
            </a:r>
            <a:r>
              <a:rPr lang="en-US" altLang="ko-KR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Bahnschrift Light" panose="020B0502040204020203" pitchFamily="34" charset="0"/>
              </a:rPr>
              <a:t>in a one single row.</a:t>
            </a:r>
          </a:p>
        </p:txBody>
      </p:sp>
    </p:spTree>
    <p:extLst>
      <p:ext uri="{BB962C8B-B14F-4D97-AF65-F5344CB8AC3E}">
        <p14:creationId xmlns:p14="http://schemas.microsoft.com/office/powerpoint/2010/main" val="27800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Making Table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2.2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Code &amp; Results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33" y="1913411"/>
            <a:ext cx="7313734" cy="433791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74885" y="2882041"/>
            <a:ext cx="1556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For every azimuth &amp; elevation,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6828732" y="3992214"/>
                <a:ext cx="4873829" cy="49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Obtain 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truncated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ko-KR" sz="2400" dirty="0" smtClean="0">
                    <a:latin typeface="Bahnschrift Light" panose="020B0502040204020203" pitchFamily="34" charset="0"/>
                  </a:rPr>
                  <a:t>.</a:t>
                </a:r>
                <a:endParaRPr lang="ko-KR" altLang="en-US" sz="2400" dirty="0">
                  <a:latin typeface="Bahnschrift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32" y="3992214"/>
                <a:ext cx="4873829" cy="490199"/>
              </a:xfrm>
              <a:prstGeom prst="rect">
                <a:avLst/>
              </a:prstGeom>
              <a:blipFill>
                <a:blip r:embed="rId3"/>
                <a:stretch>
                  <a:fillRect l="-1875" t="-125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894743" y="5302269"/>
            <a:ext cx="26772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And write them</a:t>
            </a:r>
          </a:p>
          <a:p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in a one single row.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Making Table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2.2</a:t>
            </a:r>
            <a:r>
              <a:rPr kumimoji="0" lang="en-US" altLang="ko-KR" sz="3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Code &amp;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Results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1" y="2048607"/>
            <a:ext cx="6818321" cy="42906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24" y="1289074"/>
            <a:ext cx="4478214" cy="2654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0853" y="4134996"/>
            <a:ext cx="167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Bahnschrift Light" panose="020B0502040204020203" pitchFamily="34" charset="0"/>
              </a:rPr>
              <a:t>30sec/</a:t>
            </a:r>
            <a:endParaRPr lang="ko-KR" altLang="en-US" sz="3600" dirty="0">
              <a:latin typeface="Bahnschrift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89048" y="4399227"/>
            <a:ext cx="286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Bahnschrift Light" panose="020B0502040204020203" pitchFamily="34" charset="0"/>
              </a:rPr>
              <a:t>Making 1 </a:t>
            </a:r>
            <a:r>
              <a:rPr lang="en-US" altLang="ko-KR" sz="2400" dirty="0" err="1" smtClean="0">
                <a:latin typeface="Bahnschrift Light" panose="020B0502040204020203" pitchFamily="34" charset="0"/>
              </a:rPr>
              <a:t>coeff</a:t>
            </a:r>
            <a:r>
              <a:rPr lang="en-US" altLang="ko-KR" sz="2400" dirty="0" smtClean="0">
                <a:latin typeface="Bahnschrift Light" panose="020B0502040204020203" pitchFamily="34" charset="0"/>
              </a:rPr>
              <a:t> table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14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OBJECTIVE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3301586"/>
            <a:ext cx="12191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u Gothic Light" panose="020B0300000000000000" pitchFamily="34" charset="-128"/>
                <a:cs typeface="+mn-cs"/>
              </a:rPr>
              <a:t>“Making a intuitive tool for audio creators to utilize spatial sound effects.”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7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/>
        </p:nvSpPr>
        <p:spPr>
          <a:xfrm>
            <a:off x="61546" y="3963243"/>
            <a:ext cx="12143606" cy="1175346"/>
          </a:xfrm>
          <a:prstGeom prst="triangle">
            <a:avLst>
              <a:gd name="adj" fmla="val 49798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138589"/>
            <a:ext cx="12205152" cy="183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</a:rPr>
              <a:t>Referring Issue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>
            <a:stCxn id="4" idx="2"/>
          </p:cNvCxnSpPr>
          <p:nvPr/>
        </p:nvCxnSpPr>
        <p:spPr>
          <a:xfrm>
            <a:off x="6096000" y="774700"/>
            <a:ext cx="23446" cy="3181838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3956538"/>
            <a:ext cx="6119446" cy="117534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19446" y="3956538"/>
            <a:ext cx="6072554" cy="1161774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6" y="909103"/>
            <a:ext cx="4234672" cy="1584523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52936" y="2791585"/>
            <a:ext cx="4234672" cy="1456418"/>
            <a:chOff x="2611315" y="3621844"/>
            <a:chExt cx="4234672" cy="2126104"/>
          </a:xfrm>
        </p:grpSpPr>
        <p:cxnSp>
          <p:nvCxnSpPr>
            <p:cNvPr id="14" name="직선 화살표 연결선 13"/>
            <p:cNvCxnSpPr>
              <a:stCxn id="24" idx="3"/>
              <a:endCxn id="22" idx="1"/>
            </p:cNvCxnSpPr>
            <p:nvPr/>
          </p:nvCxnSpPr>
          <p:spPr>
            <a:xfrm>
              <a:off x="4146382" y="3621844"/>
              <a:ext cx="1330414" cy="1288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med" len="lg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/>
            <p:cNvGrpSpPr/>
            <p:nvPr/>
          </p:nvGrpSpPr>
          <p:grpSpPr>
            <a:xfrm>
              <a:off x="2611315" y="4238980"/>
              <a:ext cx="4234672" cy="1508968"/>
              <a:chOff x="2615355" y="4006179"/>
              <a:chExt cx="4234672" cy="1624927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5355" y="4006179"/>
                <a:ext cx="4234672" cy="125559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984545" y="5261774"/>
                <a:ext cx="1496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Digital Filter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218417" y="2588524"/>
                <a:ext cx="1139402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&amp; </m:t>
                      </m:r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417" y="2588524"/>
                <a:ext cx="1139402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771003" y="3355160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2172" y="2591530"/>
            <a:ext cx="133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Raw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Data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693311" y="1048089"/>
            <a:ext cx="4144263" cy="2510086"/>
            <a:chOff x="7552592" y="3357306"/>
            <a:chExt cx="4144263" cy="251008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592" y="3357306"/>
              <a:ext cx="4144263" cy="251008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771400" y="3931339"/>
              <a:ext cx="1102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9336723" y="3911894"/>
                  <a:ext cx="576000" cy="423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723" y="3911894"/>
                  <a:ext cx="576000" cy="423770"/>
                </a:xfrm>
                <a:prstGeom prst="rect">
                  <a:avLst/>
                </a:prstGeom>
                <a:blipFill>
                  <a:blip r:embed="rId6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657621" y="3919509"/>
                  <a:ext cx="569701" cy="423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7621" y="3919509"/>
                  <a:ext cx="569701" cy="423770"/>
                </a:xfrm>
                <a:prstGeom prst="rect">
                  <a:avLst/>
                </a:prstGeom>
                <a:blipFill>
                  <a:blip r:embed="rId7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7869162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a80e0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71440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[1, 2,</a:t>
              </a:r>
              <a:r>
                <a:rPr kumimoji="0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…]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89188" y="4580461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[5, </a:t>
              </a:r>
              <a:r>
                <a:rPr lang="en-US" altLang="ko-KR" sz="2000" dirty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8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,</a:t>
              </a:r>
              <a:r>
                <a:rPr kumimoji="0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…]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71440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489188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69162" y="5091810"/>
              <a:ext cx="906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…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146984" y="3340378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614183" y="4922692"/>
            <a:ext cx="2891080" cy="1751912"/>
            <a:chOff x="7552592" y="3357306"/>
            <a:chExt cx="4144263" cy="251008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592" y="3357306"/>
              <a:ext cx="4144263" cy="251008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71400" y="3931339"/>
              <a:ext cx="1167573" cy="41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9336723" y="3911894"/>
                  <a:ext cx="610223" cy="441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723" y="3911894"/>
                  <a:ext cx="610223" cy="4410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657621" y="3919509"/>
                  <a:ext cx="603551" cy="441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7621" y="3919509"/>
                  <a:ext cx="603551" cy="441065"/>
                </a:xfrm>
                <a:prstGeom prst="rect">
                  <a:avLst/>
                </a:prstGeom>
                <a:blipFill>
                  <a:blip r:embed="rId9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/>
          <p:cNvSpPr txBox="1"/>
          <p:nvPr/>
        </p:nvSpPr>
        <p:spPr>
          <a:xfrm>
            <a:off x="1674771" y="5726898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a80e0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18377" y="5726898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[1, 2,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…]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3914" y="5721211"/>
            <a:ext cx="906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[5, </a:t>
            </a:r>
            <a:r>
              <a:rPr lang="en-US" altLang="ko-KR" sz="1500" dirty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8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,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…]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16447" y="3612843"/>
            <a:ext cx="241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Make Table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63421" y="5049098"/>
            <a:ext cx="245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Refer to Table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505263" y="5882794"/>
            <a:ext cx="1083505" cy="131648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723830" y="5675464"/>
            <a:ext cx="2696650" cy="44680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428354" y="4039430"/>
            <a:ext cx="1348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How?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26" y="5767480"/>
            <a:ext cx="4234672" cy="7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Referring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3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Referring Table Issue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1370" y="1843502"/>
            <a:ext cx="11179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3.1 Minimize the overhead</a:t>
            </a:r>
            <a:endParaRPr lang="ko-KR" altLang="en-US" sz="2400" b="1" dirty="0">
              <a:latin typeface="Bahnschrift Light" panose="020B05020402040202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370" y="2357446"/>
            <a:ext cx="535000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Bahnschrift Light" panose="020B0502040204020203" pitchFamily="34" charset="0"/>
              </a:rPr>
              <a:t>Issue 1. File open/close overhead.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Bahnschrift Light" panose="020B0502040204020203" pitchFamily="34" charset="0"/>
              </a:rPr>
              <a:t>- Open &amp; close filter coefficient table just once, or </a:t>
            </a:r>
            <a:r>
              <a:rPr lang="en-US" altLang="ko-KR" sz="2000" b="1" dirty="0" smtClean="0">
                <a:latin typeface="Bahnschrift Light" panose="020B0502040204020203" pitchFamily="34" charset="0"/>
              </a:rPr>
              <a:t>keep it open.</a:t>
            </a:r>
          </a:p>
          <a:p>
            <a:pPr>
              <a:lnSpc>
                <a:spcPct val="150000"/>
              </a:lnSpc>
            </a:pPr>
            <a:endParaRPr lang="en-US" altLang="ko-KR" sz="2400" dirty="0" smtClean="0">
              <a:latin typeface="Bahnschrift Light" panose="020B0502040204020203" pitchFamily="34" charset="0"/>
            </a:endParaRPr>
          </a:p>
        </p:txBody>
      </p:sp>
      <p:cxnSp>
        <p:nvCxnSpPr>
          <p:cNvPr id="10" name="직선 연결선 9"/>
          <p:cNvCxnSpPr>
            <a:endCxn id="8" idx="2"/>
          </p:cNvCxnSpPr>
          <p:nvPr/>
        </p:nvCxnSpPr>
        <p:spPr>
          <a:xfrm flipV="1">
            <a:off x="5981022" y="2305167"/>
            <a:ext cx="1" cy="455283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220668" y="2357446"/>
            <a:ext cx="53500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Bahnschrift Light" panose="020B0502040204020203" pitchFamily="34" charset="0"/>
              </a:rPr>
              <a:t>Issue 2. Access by index, not iterator.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Bahnschrift Light" panose="020B0502040204020203" pitchFamily="34" charset="0"/>
              </a:rPr>
              <a:t>- Accessing by index is faster.</a:t>
            </a:r>
            <a:endParaRPr lang="en-US" altLang="ko-KR" sz="2000" dirty="0">
              <a:latin typeface="Bahnschrift Light" panose="020B0502040204020203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69" y="3878917"/>
            <a:ext cx="1695808" cy="10333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21466" y="4912300"/>
            <a:ext cx="26390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Bahnschrift Light" panose="020B0502040204020203" pitchFamily="34" charset="0"/>
              </a:rPr>
              <a:t>511 KB  each * 2</a:t>
            </a:r>
            <a:r>
              <a:rPr lang="en-US" altLang="ko-KR" dirty="0" smtClean="0">
                <a:latin typeface="맑은 고딕" panose="020B0503020000020004" pitchFamily="50" charset="-127"/>
              </a:rPr>
              <a:t>≒ 1MB</a:t>
            </a:r>
            <a:endParaRPr lang="en-US" altLang="ko-KR" dirty="0" smtClean="0">
              <a:latin typeface="Bahnschrift Light" panose="020B0502040204020203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1542" y="5569262"/>
            <a:ext cx="448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Bahnschrift Light" panose="020B0502040204020203" pitchFamily="34" charset="0"/>
              </a:rPr>
              <a:t>It’s possible to keep tables open.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914205"/>
              </p:ext>
            </p:extLst>
          </p:nvPr>
        </p:nvGraphicFramePr>
        <p:xfrm>
          <a:off x="8047768" y="3602405"/>
          <a:ext cx="2424905" cy="2248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905">
                  <a:extLst>
                    <a:ext uri="{9D8B030D-6E8A-4147-A177-3AD203B41FA5}">
                      <a16:colId xmlns:a16="http://schemas.microsoft.com/office/drawing/2014/main" val="812296637"/>
                    </a:ext>
                  </a:extLst>
                </a:gridCol>
              </a:tblGrid>
              <a:tr h="432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Bahnschrift Light" panose="020B0502040204020203" pitchFamily="34" charset="0"/>
                        </a:rPr>
                        <a:t>Position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439381"/>
                  </a:ext>
                </a:extLst>
              </a:tr>
              <a:tr h="4616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Bahnschrift Light" panose="020B0502040204020203" pitchFamily="34" charset="0"/>
                        </a:rPr>
                        <a:t>azi-80ele-45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30825"/>
                  </a:ext>
                </a:extLst>
              </a:tr>
              <a:tr h="4616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Bahnschrift Light" panose="020B0502040204020203" pitchFamily="34" charset="0"/>
                        </a:rPr>
                        <a:t>azi-80ele39.375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29841"/>
                  </a:ext>
                </a:extLst>
              </a:tr>
              <a:tr h="461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…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44244"/>
                  </a:ext>
                </a:extLst>
              </a:tr>
              <a:tr h="432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Bahnschrift Light" panose="020B0502040204020203" pitchFamily="34" charset="0"/>
                        </a:rPr>
                        <a:t>azi55ele180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315185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6564352" y="3973273"/>
            <a:ext cx="5721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Bahnschrift Light" panose="020B0502040204020203" pitchFamily="34" charset="0"/>
              </a:rPr>
              <a:t>iter</a:t>
            </a:r>
            <a:endParaRPr lang="en-US" altLang="ko-KR" dirty="0" smtClean="0">
              <a:latin typeface="Bahnschrift Light" panose="020B0502040204020203" pitchFamily="34" charset="0"/>
            </a:endParaRPr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 flipV="1">
            <a:off x="7136546" y="4224662"/>
            <a:ext cx="911222" cy="2527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554382" y="5390765"/>
            <a:ext cx="5721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Bahnschrift Light" panose="020B0502040204020203" pitchFamily="34" charset="0"/>
              </a:rPr>
              <a:t>iter</a:t>
            </a:r>
            <a:endParaRPr lang="en-US" altLang="ko-KR" dirty="0" smtClean="0">
              <a:latin typeface="Bahnschrift Light" panose="020B0502040204020203" pitchFamily="34" charset="0"/>
            </a:endParaRPr>
          </a:p>
        </p:txBody>
      </p:sp>
      <p:cxnSp>
        <p:nvCxnSpPr>
          <p:cNvPr id="29" name="직선 화살표 연결선 28"/>
          <p:cNvCxnSpPr>
            <a:stCxn id="28" idx="3"/>
          </p:cNvCxnSpPr>
          <p:nvPr/>
        </p:nvCxnSpPr>
        <p:spPr>
          <a:xfrm>
            <a:off x="7126576" y="5644681"/>
            <a:ext cx="911221" cy="14206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564352" y="4472081"/>
            <a:ext cx="5721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Bahnschrift Light" panose="020B0502040204020203" pitchFamily="34" charset="0"/>
              </a:rPr>
              <a:t>iter</a:t>
            </a:r>
            <a:endParaRPr lang="en-US" altLang="ko-KR" dirty="0" smtClean="0">
              <a:latin typeface="Bahnschrift Light" panose="020B0502040204020203" pitchFamily="34" charset="0"/>
            </a:endParaRPr>
          </a:p>
        </p:txBody>
      </p:sp>
      <p:cxnSp>
        <p:nvCxnSpPr>
          <p:cNvPr id="31" name="직선 화살표 연결선 30"/>
          <p:cNvCxnSpPr>
            <a:stCxn id="30" idx="3"/>
            <a:endCxn id="16" idx="1"/>
          </p:cNvCxnSpPr>
          <p:nvPr/>
        </p:nvCxnSpPr>
        <p:spPr>
          <a:xfrm>
            <a:off x="7136546" y="4725997"/>
            <a:ext cx="911222" cy="868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6200000">
            <a:off x="6627588" y="4489575"/>
            <a:ext cx="57219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000" dirty="0" smtClean="0">
                <a:latin typeface="Bahnschrift Light" panose="020B0502040204020203" pitchFamily="34" charset="0"/>
              </a:rPr>
              <a:t>…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0998480" y="5343495"/>
            <a:ext cx="765627" cy="451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Bahnschrift Light" panose="020B0502040204020203" pitchFamily="34" charset="0"/>
              </a:rPr>
              <a:t>index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0449480" y="5603907"/>
            <a:ext cx="549001" cy="0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93927" y="5912308"/>
            <a:ext cx="2336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Sequential approach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&amp; Parsing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16473" y="3807215"/>
            <a:ext cx="81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 Light" panose="020B0502040204020203" pitchFamily="34" charset="0"/>
              </a:rPr>
              <a:t>P</a:t>
            </a:r>
            <a:r>
              <a:rPr lang="en-US" altLang="ko-KR" sz="1400" dirty="0" smtClean="0">
                <a:latin typeface="Bahnschrift Light" panose="020B0502040204020203" pitchFamily="34" charset="0"/>
              </a:rPr>
              <a:t>arsing</a:t>
            </a:r>
            <a:endParaRPr lang="ko-KR" alt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16473" y="4359884"/>
            <a:ext cx="81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 Light" panose="020B0502040204020203" pitchFamily="34" charset="0"/>
              </a:rPr>
              <a:t>P</a:t>
            </a:r>
            <a:r>
              <a:rPr lang="en-US" altLang="ko-KR" sz="1400" dirty="0" smtClean="0">
                <a:latin typeface="Bahnschrift Light" panose="020B0502040204020203" pitchFamily="34" charset="0"/>
              </a:rPr>
              <a:t>arsing</a:t>
            </a:r>
            <a:endParaRPr lang="ko-KR" alt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16473" y="5271742"/>
            <a:ext cx="81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 Light" panose="020B0502040204020203" pitchFamily="34" charset="0"/>
              </a:rPr>
              <a:t>P</a:t>
            </a:r>
            <a:r>
              <a:rPr lang="en-US" altLang="ko-KR" sz="1400" dirty="0" smtClean="0">
                <a:latin typeface="Bahnschrift Light" panose="020B0502040204020203" pitchFamily="34" charset="0"/>
              </a:rPr>
              <a:t>arsing</a:t>
            </a:r>
            <a:endParaRPr lang="ko-KR" alt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62447" y="5864320"/>
            <a:ext cx="187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Approach by Inputting index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7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Referring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370" y="1880491"/>
            <a:ext cx="535000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Bahnschrift Light" panose="020B0502040204020203" pitchFamily="34" charset="0"/>
              </a:rPr>
              <a:t>Sol 1. Make class of coefficient table.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Bahnschrift Light" panose="020B0502040204020203" pitchFamily="34" charset="0"/>
              </a:rPr>
              <a:t>C</a:t>
            </a:r>
            <a:r>
              <a:rPr lang="en-US" altLang="ko-KR" sz="2000" dirty="0" smtClean="0">
                <a:latin typeface="Bahnschrift Light" panose="020B0502040204020203" pitchFamily="34" charset="0"/>
              </a:rPr>
              <a:t>oefficient table as an instance variable.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Bahnschrift Light" panose="020B0502040204020203" pitchFamily="34" charset="0"/>
              </a:rPr>
              <a:t>Aim to keep table open.</a:t>
            </a:r>
            <a:endParaRPr lang="en-US" altLang="ko-KR" sz="2000" dirty="0" smtClean="0">
              <a:latin typeface="Bahnschrift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Bahnschrift Light" panose="020B0502040204020203" pitchFamily="34" charset="0"/>
              </a:rPr>
              <a:t>S</a:t>
            </a:r>
            <a:r>
              <a:rPr lang="en-US" altLang="ko-KR" sz="2000" dirty="0" smtClean="0">
                <a:latin typeface="Bahnschrift Light" panose="020B0502040204020203" pitchFamily="34" charset="0"/>
              </a:rPr>
              <a:t>ubject number as a parameter of initializer.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Bahnschrift Light" panose="020B0502040204020203" pitchFamily="34" charset="0"/>
              </a:rPr>
              <a:t>Coefficient table is only dependent to subject.</a:t>
            </a:r>
            <a:endParaRPr lang="en-US" altLang="ko-KR" sz="1600" dirty="0">
              <a:latin typeface="Bahnschrift Light" panose="020B0502040204020203" pitchFamily="34" charset="0"/>
            </a:endParaRPr>
          </a:p>
        </p:txBody>
      </p:sp>
      <p:cxnSp>
        <p:nvCxnSpPr>
          <p:cNvPr id="10" name="직선 연결선 9"/>
          <p:cNvCxnSpPr>
            <a:endCxn id="26" idx="2"/>
          </p:cNvCxnSpPr>
          <p:nvPr/>
        </p:nvCxnSpPr>
        <p:spPr>
          <a:xfrm flipV="1">
            <a:off x="5981022" y="1843072"/>
            <a:ext cx="2" cy="501492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220668" y="1880491"/>
            <a:ext cx="53500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Bahnschrift Light" panose="020B0502040204020203" pitchFamily="34" charset="0"/>
              </a:rPr>
              <a:t>Sol 2. Access by index, not iterator</a:t>
            </a:r>
            <a:endParaRPr lang="en-US" altLang="ko-KR" sz="2000" dirty="0" smtClean="0">
              <a:latin typeface="Bahnschrift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Bahnschrift Light" panose="020B0502040204020203" pitchFamily="34" charset="0"/>
              </a:rPr>
              <a:t>Use </a:t>
            </a:r>
            <a:r>
              <a:rPr lang="en-US" altLang="ko-KR" sz="2000" b="1" dirty="0" smtClean="0">
                <a:latin typeface="Bahnschrift Light" panose="020B0502040204020203" pitchFamily="34" charset="0"/>
              </a:rPr>
              <a:t>dictionary</a:t>
            </a:r>
            <a:r>
              <a:rPr lang="en-US" altLang="ko-KR" sz="2000" dirty="0" smtClean="0">
                <a:latin typeface="Bahnschrift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Bahnschrift Light" panose="020B0502040204020203" pitchFamily="34" charset="0"/>
              </a:rPr>
              <a:t>You can use a key in dictionary as an index.</a:t>
            </a:r>
            <a:endParaRPr lang="en-US" altLang="ko-KR" sz="1600" dirty="0">
              <a:latin typeface="Bahnschrift Light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3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.2</a:t>
            </a:r>
            <a:r>
              <a:rPr kumimoji="0" lang="en-US" altLang="ko-KR" sz="3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 Classification of filter coefficient table</a:t>
            </a:r>
            <a:endParaRPr lang="en-US" altLang="ko-KR" sz="3000" dirty="0" smtClean="0">
              <a:solidFill>
                <a:prstClr val="black"/>
              </a:solidFill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27" y="4871174"/>
            <a:ext cx="3204292" cy="9695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68" y="3557741"/>
            <a:ext cx="5437932" cy="792795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6220668" y="4437658"/>
            <a:ext cx="5736870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Bahnschrift Light" panose="020B0502040204020203" pitchFamily="34" charset="0"/>
              </a:rPr>
              <a:t>Positional information as a key,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Bahnschrift Light" panose="020B0502040204020203" pitchFamily="34" charset="0"/>
              </a:rPr>
              <a:t>and truncate samples &amp; filter coefficients as values.</a:t>
            </a:r>
            <a:endParaRPr lang="en-US" altLang="ko-KR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Referring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3.3 Code &amp; Results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70502" y="2497016"/>
            <a:ext cx="7955969" cy="3265332"/>
            <a:chOff x="391371" y="2107313"/>
            <a:chExt cx="7955969" cy="32653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71" y="2107313"/>
              <a:ext cx="7955969" cy="2548106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/>
            <p:nvPr/>
          </p:nvCxnSpPr>
          <p:spPr>
            <a:xfrm flipV="1">
              <a:off x="2449702" y="4137230"/>
              <a:ext cx="334108" cy="589084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3926810" y="3469014"/>
              <a:ext cx="915331" cy="338227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274356" y="3807241"/>
              <a:ext cx="589085" cy="624531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6562304" y="3495091"/>
              <a:ext cx="589085" cy="624531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130857" y="4726314"/>
              <a:ext cx="248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Bahnschrift Light" panose="020B0502040204020203" pitchFamily="34" charset="0"/>
                </a:rPr>
                <a:t>Positional information</a:t>
              </a:r>
            </a:p>
            <a:p>
              <a:pPr algn="ctr"/>
              <a:r>
                <a:rPr lang="en-US" altLang="ko-KR" dirty="0" smtClean="0">
                  <a:latin typeface="Bahnschrift Light" panose="020B0502040204020203" pitchFamily="34" charset="0"/>
                </a:rPr>
                <a:t>as a key</a:t>
              </a:r>
              <a:endParaRPr lang="ko-KR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16372" y="2783702"/>
              <a:ext cx="2317407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Bahnschrift Light" panose="020B0502040204020203" pitchFamily="34" charset="0"/>
                </a:rPr>
                <a:t>Truncate samples &amp; Filter Coefficient</a:t>
              </a:r>
            </a:p>
            <a:p>
              <a:pPr algn="ctr"/>
              <a:r>
                <a:rPr lang="en-US" altLang="ko-KR" dirty="0" smtClean="0">
                  <a:latin typeface="Bahnschrift Light" panose="020B0502040204020203" pitchFamily="34" charset="0"/>
                </a:rPr>
                <a:t>as values</a:t>
              </a:r>
              <a:endParaRPr lang="ko-KR" altLang="en-US" dirty="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17310" y="5044221"/>
            <a:ext cx="6818321" cy="1705763"/>
            <a:chOff x="3926810" y="4825687"/>
            <a:chExt cx="6818321" cy="170576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486"/>
            <a:stretch/>
          </p:blipFill>
          <p:spPr>
            <a:xfrm>
              <a:off x="3926810" y="5195019"/>
              <a:ext cx="6818321" cy="133643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369355" y="4825687"/>
              <a:ext cx="891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Bahnschrift Light" panose="020B0502040204020203" pitchFamily="34" charset="0"/>
                </a:rPr>
                <a:t>row[0]</a:t>
              </a:r>
              <a:endParaRPr lang="ko-KR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15595" y="4825687"/>
              <a:ext cx="891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Bahnschrift Light" panose="020B0502040204020203" pitchFamily="34" charset="0"/>
                </a:rPr>
                <a:t>row[1]</a:t>
              </a:r>
              <a:endParaRPr lang="ko-KR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22449" y="4825687"/>
              <a:ext cx="891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Bahnschrift Light" panose="020B0502040204020203" pitchFamily="34" charset="0"/>
                </a:rPr>
                <a:t>row[2]</a:t>
              </a:r>
              <a:endParaRPr lang="ko-KR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98495" y="4825687"/>
              <a:ext cx="891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Bahnschrift Light" panose="020B0502040204020203" pitchFamily="34" charset="0"/>
                </a:rPr>
                <a:t>row[3]</a:t>
              </a:r>
              <a:endParaRPr lang="ko-KR" altLang="en-US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391370" y="1843502"/>
            <a:ext cx="11179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- Writing dictionary from filter coefficient table.</a:t>
            </a:r>
            <a:endParaRPr lang="ko-KR" altLang="en-US" sz="2400" b="1" dirty="0">
              <a:latin typeface="Bahnschrift Light" panose="020B0502040204020203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52335" y="4578982"/>
            <a:ext cx="3121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Filter coefficient table</a:t>
            </a:r>
            <a:endParaRPr lang="ko-KR" altLang="en-US" sz="2400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5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Referring Issue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3.3 Code &amp; Results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1" y="2111262"/>
            <a:ext cx="4953429" cy="3307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3" y="2111262"/>
            <a:ext cx="6015589" cy="13031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639" y="5418629"/>
            <a:ext cx="4342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Bahnschrift Light" panose="020B0502040204020203" pitchFamily="34" charset="0"/>
              </a:rPr>
              <a:t>Instance variable as a dictionary containing the whole coefficient table.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9779" y="3414395"/>
            <a:ext cx="4662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Can access to contents by key containing positional information.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33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HRTF Modeling Process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2491502" y="1186096"/>
            <a:ext cx="7208995" cy="1440000"/>
            <a:chOff x="-1497329" y="1451870"/>
            <a:chExt cx="8237546" cy="1645454"/>
          </a:xfrm>
        </p:grpSpPr>
        <p:sp>
          <p:nvSpPr>
            <p:cNvPr id="39" name="타원 38"/>
            <p:cNvSpPr/>
            <p:nvPr/>
          </p:nvSpPr>
          <p:spPr>
            <a:xfrm>
              <a:off x="5121180" y="1451870"/>
              <a:ext cx="1619037" cy="161903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32764" y="1884762"/>
              <a:ext cx="1395868" cy="6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Filtering</a:t>
              </a:r>
              <a:endParaRPr kumimoji="0" lang="en-US" altLang="ko-KR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Source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2913226" y="1477324"/>
              <a:ext cx="1620000" cy="16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오른쪽 화살표 41"/>
            <p:cNvSpPr/>
            <p:nvPr/>
          </p:nvSpPr>
          <p:spPr>
            <a:xfrm>
              <a:off x="2368514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715973" y="1451870"/>
              <a:ext cx="1620000" cy="16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7797" y="1737543"/>
              <a:ext cx="1620000" cy="1055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Refer to</a:t>
              </a:r>
              <a:endPara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Coefficient Table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20634" y="1694986"/>
              <a:ext cx="1628864" cy="1055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Select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Filter </a:t>
              </a:r>
              <a:r>
                <a:rPr kumimoji="0" lang="en-US" altLang="ko-KR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Coeff</a:t>
              </a:r>
              <a:r>
                <a:rPr lang="en-US" altLang="ko-KR" dirty="0" err="1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icients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4565768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165912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-1486629" y="1451870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-1497329" y="1748437"/>
              <a:ext cx="1620000" cy="981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Make</a:t>
              </a:r>
              <a:endPara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Coefficient Table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33961" y="3734052"/>
            <a:ext cx="10924077" cy="1473378"/>
            <a:chOff x="589747" y="3059769"/>
            <a:chExt cx="10924077" cy="1473378"/>
          </a:xfrm>
        </p:grpSpPr>
        <p:grpSp>
          <p:nvGrpSpPr>
            <p:cNvPr id="51" name="그룹 50"/>
            <p:cNvGrpSpPr>
              <a:grpSpLocks noChangeAspect="1"/>
            </p:cNvGrpSpPr>
            <p:nvPr/>
          </p:nvGrpSpPr>
          <p:grpSpPr>
            <a:xfrm>
              <a:off x="589747" y="3059769"/>
              <a:ext cx="10924077" cy="1417095"/>
              <a:chOff x="-1492403" y="1451870"/>
              <a:chExt cx="12684445" cy="1645454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5121180" y="1451870"/>
                <a:ext cx="1619037" cy="161903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232763" y="1798586"/>
                <a:ext cx="1395868" cy="9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1500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Perform </a:t>
                </a:r>
                <a:r>
                  <a:rPr lang="en-US" altLang="ko-KR" sz="1500" dirty="0" err="1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Prony’s</a:t>
                </a:r>
                <a:r>
                  <a:rPr lang="en-US" altLang="ko-KR" sz="1500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Method</a:t>
                </a:r>
                <a:endParaRPr lang="en-US" altLang="ko-KR" sz="1500" dirty="0">
                  <a:solidFill>
                    <a:prstClr val="black"/>
                  </a:solidFill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2913226" y="1477324"/>
                <a:ext cx="1620000" cy="162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2368514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715973" y="1451870"/>
                <a:ext cx="1620000" cy="162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05350" y="1965687"/>
                <a:ext cx="1620000" cy="643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1500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Bilinear</a:t>
                </a:r>
              </a:p>
              <a:p>
                <a:pPr lvl="0" algn="ctr">
                  <a:defRPr/>
                </a:pPr>
                <a:r>
                  <a:rPr lang="en-US" altLang="ko-KR" sz="1500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Interpolation</a:t>
                </a:r>
                <a:endParaRPr lang="en-US" altLang="ko-KR" sz="1500" dirty="0">
                  <a:solidFill>
                    <a:prstClr val="black"/>
                  </a:solidFill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915283" y="1843016"/>
                <a:ext cx="1628864" cy="9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150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Pre-process for </a:t>
                </a:r>
                <a:r>
                  <a:rPr lang="en-US" altLang="ko-KR" sz="1500" dirty="0" err="1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Prony’s</a:t>
                </a:r>
                <a:r>
                  <a:rPr lang="en-US" altLang="ko-KR" sz="150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 Method</a:t>
                </a:r>
              </a:p>
            </p:txBody>
          </p:sp>
          <p:sp>
            <p:nvSpPr>
              <p:cNvPr id="66" name="오른쪽 화살표 65"/>
              <p:cNvSpPr/>
              <p:nvPr/>
            </p:nvSpPr>
            <p:spPr>
              <a:xfrm>
                <a:off x="4565768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오른쪽 화살표 67"/>
              <p:cNvSpPr/>
              <p:nvPr/>
            </p:nvSpPr>
            <p:spPr>
              <a:xfrm>
                <a:off x="165912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-1486629" y="1451870"/>
                <a:ext cx="1620000" cy="162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-1492403" y="1806599"/>
                <a:ext cx="1620000" cy="9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150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Take specific set of Azimuth &amp; Elevation</a:t>
                </a: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7338871" y="1451870"/>
                <a:ext cx="1619037" cy="161903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450455" y="1709000"/>
                <a:ext cx="1395868" cy="117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1500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Save as</a:t>
                </a:r>
              </a:p>
              <a:p>
                <a:pPr lvl="0" algn="ctr">
                  <a:defRPr/>
                </a:pPr>
                <a:r>
                  <a:rPr lang="en-US" altLang="ko-KR" sz="1500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.csv </a:t>
                </a:r>
                <a:r>
                  <a:rPr lang="en-US" altLang="ko-KR" sz="1500" dirty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file row-by-row</a:t>
                </a:r>
              </a:p>
            </p:txBody>
          </p:sp>
          <p:sp>
            <p:nvSpPr>
              <p:cNvPr id="75" name="오른쪽 화살표 74"/>
              <p:cNvSpPr/>
              <p:nvPr/>
            </p:nvSpPr>
            <p:spPr>
              <a:xfrm>
                <a:off x="6783458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9573006" y="1451870"/>
                <a:ext cx="1619036" cy="161903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" name="오른쪽 화살표 78"/>
              <p:cNvSpPr/>
              <p:nvPr/>
            </p:nvSpPr>
            <p:spPr>
              <a:xfrm>
                <a:off x="9017592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9684589" y="1780122"/>
                <a:ext cx="1395868" cy="9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1500" dirty="0" smtClean="0">
                    <a:solidFill>
                      <a:prstClr val="black"/>
                    </a:solidFill>
                    <a:latin typeface="Bahnschrift Light" panose="020B0502040204020203" pitchFamily="34" charset="0"/>
                  </a:rPr>
                  <a:t>Make Coefficient Table</a:t>
                </a:r>
                <a:endParaRPr lang="en-US" altLang="ko-KR" sz="1500" dirty="0">
                  <a:solidFill>
                    <a:prstClr val="black"/>
                  </a:solidFill>
                  <a:latin typeface="Bahnschrift Light" panose="020B0502040204020203" pitchFamily="34" charset="0"/>
                </a:endParaRPr>
              </a:p>
            </p:txBody>
          </p:sp>
        </p:grpSp>
        <p:cxnSp>
          <p:nvCxnSpPr>
            <p:cNvPr id="7" name="꺾인 연결선 6"/>
            <p:cNvCxnSpPr/>
            <p:nvPr/>
          </p:nvCxnSpPr>
          <p:spPr>
            <a:xfrm rot="5400000">
              <a:off x="6060987" y="1681059"/>
              <a:ext cx="829" cy="5703347"/>
            </a:xfrm>
            <a:prstGeom prst="bentConnector3">
              <a:avLst>
                <a:gd name="adj1" fmla="val 105621834"/>
              </a:avLst>
            </a:prstGeom>
            <a:ln w="69850">
              <a:solidFill>
                <a:srgbClr val="BFBFB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/>
          <p:cNvSpPr txBox="1"/>
          <p:nvPr/>
        </p:nvSpPr>
        <p:spPr>
          <a:xfrm>
            <a:off x="4529873" y="5555387"/>
            <a:ext cx="315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Repeat in all direction set</a:t>
            </a:r>
            <a:endParaRPr lang="en-US" altLang="ko-KR" sz="2000" dirty="0">
              <a:solidFill>
                <a:prstClr val="black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60688" y="3117698"/>
            <a:ext cx="18236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noProof="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Runtime Process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37" name="왼쪽 중괄호 36"/>
          <p:cNvSpPr/>
          <p:nvPr/>
        </p:nvSpPr>
        <p:spPr>
          <a:xfrm rot="16200000">
            <a:off x="6962179" y="867765"/>
            <a:ext cx="243480" cy="3989450"/>
          </a:xfrm>
          <a:prstGeom prst="leftBrace">
            <a:avLst>
              <a:gd name="adj1" fmla="val 117533"/>
              <a:gd name="adj2" fmla="val 50000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Actual </a:t>
            </a: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8087" y="1282418"/>
            <a:ext cx="11295204" cy="2099537"/>
            <a:chOff x="488089" y="1282418"/>
            <a:chExt cx="8746607" cy="2972086"/>
          </a:xfrm>
        </p:grpSpPr>
        <p:sp>
          <p:nvSpPr>
            <p:cNvPr id="17" name="TextBox 16"/>
            <p:cNvSpPr txBox="1"/>
            <p:nvPr/>
          </p:nvSpPr>
          <p:spPr>
            <a:xfrm>
              <a:off x="488089" y="1291840"/>
              <a:ext cx="8746607" cy="296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Plus1. Storage for HRIR</a:t>
              </a:r>
            </a:p>
            <a:p>
              <a:pPr marL="342900" lvl="0" indent="-342900">
                <a:lnSpc>
                  <a:spcPct val="200000"/>
                </a:lnSpc>
                <a:buFontTx/>
                <a:buChar char="-"/>
                <a:defRPr/>
              </a:pPr>
              <a:r>
                <a:rPr kumimoji="0" lang="en-US" altLang="ko-KR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You can only store </a:t>
              </a:r>
              <a:r>
                <a:rPr lang="en-US" altLang="ko-KR" sz="25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about </a:t>
              </a:r>
              <a:r>
                <a:rPr kumimoji="0" lang="en-US" altLang="ko-KR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50%</a:t>
              </a:r>
              <a:r>
                <a:rPr kumimoji="0" lang="en-US" altLang="ko-KR" sz="25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en-US" altLang="ko-KR" sz="2500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of</a:t>
              </a:r>
              <a:r>
                <a:rPr kumimoji="0" lang="en-US" altLang="ko-KR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floats &amp; </a:t>
              </a:r>
              <a:r>
                <a:rPr lang="en-US" altLang="ko-KR" sz="2500" noProof="0" dirty="0" smtClean="0">
                  <a:solidFill>
                    <a:prstClr val="black"/>
                  </a:solidFill>
                  <a:latin typeface="Bahnschrift Light" panose="020B0502040204020203" pitchFamily="34" charset="0"/>
                </a:rPr>
                <a:t>28%</a:t>
              </a:r>
              <a:r>
                <a:rPr lang="en-US" altLang="ko-KR" sz="2500" dirty="0" smtClean="0">
                  <a:solidFill>
                    <a:prstClr val="black"/>
                  </a:solidFill>
                  <a:latin typeface="Bahnschrift Light" panose="020B0502040204020203" pitchFamily="34" charset="0"/>
                </a:rPr>
                <a:t> </a:t>
              </a:r>
              <a:r>
                <a:rPr lang="en-US" altLang="ko-KR" sz="2500" dirty="0">
                  <a:solidFill>
                    <a:prstClr val="black"/>
                  </a:solidFill>
                  <a:latin typeface="Bahnschrift Light" panose="020B0502040204020203" pitchFamily="34" charset="0"/>
                </a:rPr>
                <a:t>memory</a:t>
              </a:r>
              <a:r>
                <a:rPr kumimoji="0" lang="en-US" altLang="ko-KR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compare to former one.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5400000">
              <a:off x="3727783" y="1241581"/>
              <a:ext cx="5184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→</a:t>
              </a:r>
              <a:endPara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94590" y="3150589"/>
            <a:ext cx="1083212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200</a:t>
            </a:r>
            <a:r>
              <a:rPr kumimoji="0" lang="en-US" altLang="ko-KR" sz="25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taps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* 25 </a:t>
            </a:r>
            <a:r>
              <a:rPr kumimoji="0" lang="en-US" altLang="ko-KR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azi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* 50 </a:t>
            </a:r>
            <a:r>
              <a:rPr kumimoji="0" lang="en-US" altLang="ko-KR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ele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=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250k + </a:t>
            </a:r>
            <a:r>
              <a:rPr kumimoji="0" lang="el-GR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α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(3.57MB)</a:t>
            </a:r>
            <a:r>
              <a:rPr lang="en-US" altLang="ko-KR" sz="2500" noProof="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  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        </a:t>
            </a:r>
            <a:r>
              <a:rPr kumimoji="0" lang="en-US" altLang="ko-KR" sz="3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22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filter coefficients 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*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65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azi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*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99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ele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= </a:t>
            </a:r>
            <a:r>
              <a:rPr lang="en-US" altLang="ko-KR" sz="2500" b="1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142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k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 (1MB)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(in case of (10,10) order IIR Filter)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5400000">
            <a:off x="5799192" y="3751861"/>
            <a:ext cx="6229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→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5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Expected Performance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8087" y="1285679"/>
            <a:ext cx="9095527" cy="1326834"/>
            <a:chOff x="488089" y="1287034"/>
            <a:chExt cx="7464420" cy="1878255"/>
          </a:xfrm>
        </p:grpSpPr>
        <p:sp>
          <p:nvSpPr>
            <p:cNvPr id="17" name="TextBox 16"/>
            <p:cNvSpPr txBox="1"/>
            <p:nvPr/>
          </p:nvSpPr>
          <p:spPr>
            <a:xfrm>
              <a:off x="488089" y="1291840"/>
              <a:ext cx="7464420" cy="187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Plus2. Computational Process</a:t>
              </a:r>
            </a:p>
            <a:p>
              <a:pPr marL="342900" marR="0" lvl="0" indent="-34290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Computational</a:t>
              </a:r>
              <a:r>
                <a:rPr kumimoji="0" lang="en-US" altLang="ko-KR" sz="25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 process at runtime is simplified.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5400000">
              <a:off x="4543028" y="1246197"/>
              <a:ext cx="5184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→</a:t>
              </a:r>
              <a:endPara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2857620" y="2754388"/>
            <a:ext cx="7366230" cy="1440000"/>
            <a:chOff x="947179" y="1765350"/>
            <a:chExt cx="10480984" cy="2048893"/>
          </a:xfrm>
        </p:grpSpPr>
        <p:grpSp>
          <p:nvGrpSpPr>
            <p:cNvPr id="25" name="그룹 24"/>
            <p:cNvGrpSpPr>
              <a:grpSpLocks noChangeAspect="1"/>
            </p:cNvGrpSpPr>
            <p:nvPr/>
          </p:nvGrpSpPr>
          <p:grpSpPr>
            <a:xfrm>
              <a:off x="947179" y="1765350"/>
              <a:ext cx="8186223" cy="2048893"/>
              <a:chOff x="715973" y="1451870"/>
              <a:chExt cx="6574306" cy="1645454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121180" y="1451870"/>
                <a:ext cx="1619037" cy="161903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935198" y="1883420"/>
                <a:ext cx="1991000" cy="740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I</a:t>
                </a:r>
                <a:r>
                  <a:rPr kumimoji="0" lang="en-US" altLang="ko-KR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nterpolate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HRIR</a:t>
                </a:r>
                <a:endPara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913226" y="1477324"/>
                <a:ext cx="1620000" cy="162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>
                <a:off x="2368514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715973" y="1451870"/>
                <a:ext cx="1620000" cy="162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04061" y="1725958"/>
                <a:ext cx="1243824" cy="106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L</a:t>
                </a:r>
                <a:r>
                  <a:rPr kumimoji="0" lang="en-US" altLang="ko-KR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oad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CIPIC HRIR</a:t>
                </a:r>
                <a:endPara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915074" y="1891189"/>
                <a:ext cx="1628864" cy="740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Obtain </a:t>
                </a:r>
                <a:r>
                  <a: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P</a:t>
                </a:r>
                <a:r>
                  <a:rPr kumimoji="0" lang="en-US" altLang="ko-KR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arameters</a:t>
                </a:r>
                <a:endPara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오른쪽 화살표 34"/>
              <p:cNvSpPr/>
              <p:nvPr/>
            </p:nvSpPr>
            <p:spPr>
              <a:xfrm>
                <a:off x="4565768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오른쪽 화살표 35"/>
              <p:cNvSpPr/>
              <p:nvPr/>
            </p:nvSpPr>
            <p:spPr>
              <a:xfrm>
                <a:off x="6778109" y="2173436"/>
                <a:ext cx="51217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9180584" y="1765350"/>
              <a:ext cx="2015999" cy="2016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49001" y="2180342"/>
              <a:ext cx="2479162" cy="1327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Convolution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w</a:t>
              </a:r>
              <a:r>
                <a:rPr lang="en-US" altLang="ko-KR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ith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Source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>
            <a:grpSpLocks noChangeAspect="1"/>
          </p:cNvGrpSpPr>
          <p:nvPr/>
        </p:nvGrpSpPr>
        <p:grpSpPr>
          <a:xfrm>
            <a:off x="2848256" y="4393134"/>
            <a:ext cx="7208995" cy="1440000"/>
            <a:chOff x="-1497329" y="1451870"/>
            <a:chExt cx="8237546" cy="1645454"/>
          </a:xfrm>
        </p:grpSpPr>
        <p:sp>
          <p:nvSpPr>
            <p:cNvPr id="47" name="타원 46"/>
            <p:cNvSpPr/>
            <p:nvPr/>
          </p:nvSpPr>
          <p:spPr>
            <a:xfrm>
              <a:off x="5121180" y="1451870"/>
              <a:ext cx="1619037" cy="161903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32764" y="1884762"/>
              <a:ext cx="1395868" cy="6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Filtering</a:t>
              </a:r>
              <a:endParaRPr kumimoji="0" lang="en-US" altLang="ko-KR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Source</a:t>
              </a:r>
            </a:p>
          </p:txBody>
        </p:sp>
        <p:sp>
          <p:nvSpPr>
            <p:cNvPr id="49" name="타원 48"/>
            <p:cNvSpPr/>
            <p:nvPr/>
          </p:nvSpPr>
          <p:spPr>
            <a:xfrm>
              <a:off x="2913226" y="1477324"/>
              <a:ext cx="1620000" cy="16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>
              <a:off x="2368514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715973" y="1451870"/>
              <a:ext cx="1620000" cy="162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7797" y="1737543"/>
              <a:ext cx="1620000" cy="981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L</a:t>
              </a: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oad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Coefficient Table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20634" y="1694986"/>
              <a:ext cx="1628864" cy="1055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Select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Filter </a:t>
              </a:r>
              <a:r>
                <a:rPr kumimoji="0" lang="en-US" altLang="ko-KR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</a:rPr>
                <a:t>Coeff</a:t>
              </a:r>
              <a:r>
                <a:rPr lang="en-US" altLang="ko-KR" dirty="0" err="1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icients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54" name="오른쪽 화살표 53"/>
            <p:cNvSpPr/>
            <p:nvPr/>
          </p:nvSpPr>
          <p:spPr>
            <a:xfrm>
              <a:off x="4565768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오른쪽 화살표 55"/>
            <p:cNvSpPr/>
            <p:nvPr/>
          </p:nvSpPr>
          <p:spPr>
            <a:xfrm>
              <a:off x="165912" y="2173436"/>
              <a:ext cx="512170" cy="227776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-1486629" y="1451870"/>
              <a:ext cx="1620000" cy="16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-1497329" y="1748437"/>
              <a:ext cx="1620000" cy="981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Make</a:t>
              </a:r>
              <a:endPara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prstClr val="black"/>
                  </a:solidFill>
                  <a:latin typeface="Bahnschrift Light" panose="020B0502040204020203" pitchFamily="34" charset="0"/>
                  <a:ea typeface="맑은 고딕" panose="020B0503020000020004" pitchFamily="50" charset="-127"/>
                </a:rPr>
                <a:t>Coefficient Table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924373" y="5831828"/>
            <a:ext cx="12842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noProof="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Prepared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noProof="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in advance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22351" y="3199610"/>
            <a:ext cx="174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Interpolation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95613" y="4863227"/>
            <a:ext cx="147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Modeling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50834" y="6240297"/>
            <a:ext cx="18236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noProof="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Runtime Process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3" name="왼쪽 중괄호 2"/>
          <p:cNvSpPr/>
          <p:nvPr/>
        </p:nvSpPr>
        <p:spPr>
          <a:xfrm rot="16200000">
            <a:off x="7252325" y="3990364"/>
            <a:ext cx="243480" cy="3989450"/>
          </a:xfrm>
          <a:prstGeom prst="leftBrace">
            <a:avLst>
              <a:gd name="adj1" fmla="val 117533"/>
              <a:gd name="adj2" fmla="val 50000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Actual Performance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2171274514"/>
              </p:ext>
            </p:extLst>
          </p:nvPr>
        </p:nvGraphicFramePr>
        <p:xfrm>
          <a:off x="434131" y="1107844"/>
          <a:ext cx="6473874" cy="4700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13600" y="1107844"/>
            <a:ext cx="4643120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Bahnschrift Light" panose="020B0502040204020203" pitchFamily="34" charset="0"/>
              </a:rPr>
              <a:t>“““HRTF modeling by referencing filter coefficients takes about only </a:t>
            </a:r>
            <a:r>
              <a:rPr lang="en-US" altLang="ko-KR" sz="2400" b="1" dirty="0" smtClean="0">
                <a:latin typeface="Bahnschrift Light" panose="020B0502040204020203" pitchFamily="34" charset="0"/>
              </a:rPr>
              <a:t>7%</a:t>
            </a:r>
            <a:r>
              <a:rPr lang="en-US" altLang="ko-KR" sz="2400" dirty="0" smtClean="0">
                <a:latin typeface="Bahnschrift Light" panose="020B0502040204020203" pitchFamily="34" charset="0"/>
              </a:rPr>
              <a:t> of </a:t>
            </a:r>
            <a:r>
              <a:rPr lang="en-US" altLang="ko-KR" sz="2400" dirty="0">
                <a:latin typeface="Bahnschrift Light" panose="020B0502040204020203" pitchFamily="34" charset="0"/>
              </a:rPr>
              <a:t>the time compared to </a:t>
            </a:r>
            <a:r>
              <a:rPr lang="en-US" altLang="ko-KR" sz="2400" dirty="0" smtClean="0">
                <a:latin typeface="Bahnschrift Light" panose="020B0502040204020203" pitchFamily="34" charset="0"/>
              </a:rPr>
              <a:t>interpolation.”””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26245" y="3637685"/>
                <a:ext cx="1117600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10.012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129.375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245" y="3637685"/>
                <a:ext cx="1117600" cy="612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39856" y="3647845"/>
                <a:ext cx="1117600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1.986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29.393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56" y="3647845"/>
                <a:ext cx="1117600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553468" y="3637685"/>
                <a:ext cx="1117600" cy="63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0.768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10.888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68" y="3637685"/>
                <a:ext cx="1117600" cy="636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67080" y="3637685"/>
                <a:ext cx="1117600" cy="63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0.659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9.288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080" y="3637685"/>
                <a:ext cx="1117600" cy="6365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6024085" y="3082277"/>
            <a:ext cx="751840" cy="55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Bahnschrift Light" panose="020B0502040204020203" pitchFamily="34" charset="0"/>
              </a:rPr>
              <a:t>(</a:t>
            </a:r>
            <a:r>
              <a:rPr lang="en-US" altLang="ko-KR" dirty="0" smtClean="0">
                <a:latin typeface="Bahnschrift Light" panose="020B0502040204020203" pitchFamily="34" charset="0"/>
              </a:rPr>
              <a:t>sec)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22" name="inputspeech_hrtfinterpol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82729" y="4007674"/>
            <a:ext cx="487363" cy="4873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73765" y="3509757"/>
            <a:ext cx="1635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hnschrift Light" panose="020B0502040204020203" pitchFamily="34" charset="0"/>
              </a:rPr>
              <a:t>I</a:t>
            </a:r>
            <a:r>
              <a:rPr lang="en-US" altLang="ko-KR" sz="2000" dirty="0" smtClean="0">
                <a:latin typeface="Bahnschrift Light" panose="020B0502040204020203" pitchFamily="34" charset="0"/>
              </a:rPr>
              <a:t>nterpolation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37" name="inputspeech_hrtfmodelin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63370" y="4007673"/>
            <a:ext cx="487363" cy="48736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036807" y="3509757"/>
            <a:ext cx="128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Modeling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213600" y="4592842"/>
            <a:ext cx="4643120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Bahnschrift Light" panose="020B0502040204020203" pitchFamily="34" charset="0"/>
              </a:rPr>
              <a:t>“““However, quality of sound is better than modeling .”””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051" y="5265903"/>
            <a:ext cx="542154" cy="5421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17920" y="5815891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→ Maybe we  need denser positional set.</a:t>
            </a:r>
            <a:endParaRPr lang="ko-KR" altLang="en-US" sz="2400" b="1" dirty="0">
              <a:solidFill>
                <a:prstClr val="black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0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99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???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087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Q. How to express the sound far away? </a:t>
            </a:r>
            <a:r>
              <a:rPr lang="en-US" altLang="ko-KR" sz="2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(several km)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692" y="1843071"/>
            <a:ext cx="2863550" cy="4751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7" y="2735506"/>
            <a:ext cx="2407994" cy="35534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23" y="2735506"/>
            <a:ext cx="4927406" cy="35534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90645" y="2259623"/>
            <a:ext cx="283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Bahnschrift Light" panose="020B0502040204020203" pitchFamily="34" charset="0"/>
              </a:rPr>
              <a:t>&lt;Howler Monkey&gt;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4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오른쪽 중괄호 87"/>
          <p:cNvSpPr/>
          <p:nvPr/>
        </p:nvSpPr>
        <p:spPr>
          <a:xfrm>
            <a:off x="6202840" y="2465591"/>
            <a:ext cx="439933" cy="2761706"/>
          </a:xfrm>
          <a:prstGeom prst="rightBrace">
            <a:avLst>
              <a:gd name="adj1" fmla="val 30178"/>
              <a:gd name="adj2" fmla="val 999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UNTIL MIDTERM…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88" y="2499526"/>
            <a:ext cx="1165185" cy="11651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0" y="5313338"/>
            <a:ext cx="1124223" cy="116518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875" y="2276475"/>
            <a:ext cx="744964" cy="58946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7188" y="1380481"/>
            <a:ext cx="744964" cy="5894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2613" y="1714399"/>
            <a:ext cx="744964" cy="589464"/>
          </a:xfrm>
          <a:prstGeom prst="rect">
            <a:avLst/>
          </a:prstGeom>
        </p:spPr>
      </p:pic>
      <p:cxnSp>
        <p:nvCxnSpPr>
          <p:cNvPr id="42" name="직선 연결선 41"/>
          <p:cNvCxnSpPr/>
          <p:nvPr/>
        </p:nvCxnSpPr>
        <p:spPr>
          <a:xfrm>
            <a:off x="744265" y="6415696"/>
            <a:ext cx="35528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44265" y="3664711"/>
            <a:ext cx="35528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886722" y="329886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Jiyoon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86722" y="606556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Kangwook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4677" y="288402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osition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77677" y="195090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osition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51313" y="195090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osition 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875" y="4985100"/>
            <a:ext cx="744964" cy="58946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7188" y="4089106"/>
            <a:ext cx="744964" cy="58946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2613" y="4423024"/>
            <a:ext cx="744964" cy="5894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34677" y="559264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osition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77677" y="465953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osition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51313" y="465953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osition 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54" y="2111369"/>
            <a:ext cx="1162708" cy="1241909"/>
          </a:xfrm>
          <a:prstGeom prst="rect">
            <a:avLst/>
          </a:prstGeom>
        </p:spPr>
      </p:pic>
      <p:sp>
        <p:nvSpPr>
          <p:cNvPr id="31" name="오른쪽 중괄호 30"/>
          <p:cNvSpPr/>
          <p:nvPr/>
        </p:nvSpPr>
        <p:spPr>
          <a:xfrm>
            <a:off x="4523921" y="1378873"/>
            <a:ext cx="439933" cy="2226158"/>
          </a:xfrm>
          <a:prstGeom prst="rightBrace">
            <a:avLst>
              <a:gd name="adj1" fmla="val 5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52" y="2274654"/>
            <a:ext cx="1301740" cy="363260"/>
          </a:xfrm>
          <a:prstGeom prst="rect">
            <a:avLst/>
          </a:prstGeom>
        </p:spPr>
      </p:pic>
      <p:sp>
        <p:nvSpPr>
          <p:cNvPr id="59" name="오른쪽 중괄호 58"/>
          <p:cNvSpPr/>
          <p:nvPr/>
        </p:nvSpPr>
        <p:spPr>
          <a:xfrm>
            <a:off x="4523921" y="4178966"/>
            <a:ext cx="439933" cy="2226158"/>
          </a:xfrm>
          <a:prstGeom prst="rightBrace">
            <a:avLst>
              <a:gd name="adj1" fmla="val 5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18" y="5062221"/>
            <a:ext cx="1348574" cy="356987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6841287" y="4350372"/>
            <a:ext cx="1315588" cy="1480848"/>
            <a:chOff x="1173389" y="2347046"/>
            <a:chExt cx="1841151" cy="1956785"/>
          </a:xfrm>
        </p:grpSpPr>
        <p:sp>
          <p:nvSpPr>
            <p:cNvPr id="62" name="직사각형 61"/>
            <p:cNvSpPr>
              <a:spLocks noChangeAspect="1"/>
            </p:cNvSpPr>
            <p:nvPr/>
          </p:nvSpPr>
          <p:spPr>
            <a:xfrm rot="14010001">
              <a:off x="964316" y="3816550"/>
              <a:ext cx="607839" cy="1896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Light" panose="020B0300000000000000" pitchFamily="34" charset="-128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양쪽 모서리가 잘린 사각형 62"/>
            <p:cNvSpPr>
              <a:spLocks noChangeAspect="1"/>
            </p:cNvSpPr>
            <p:nvPr/>
          </p:nvSpPr>
          <p:spPr>
            <a:xfrm rot="14010001">
              <a:off x="965499" y="3543434"/>
              <a:ext cx="1185800" cy="334994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Light" panose="020B0300000000000000" pitchFamily="34" charset="-128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147" b="89862" l="10000" r="90000">
                          <a14:foregroundMark x1="52000" y1="31644" x2="55692" y2="29493"/>
                          <a14:foregroundMark x1="76923" y1="41014" x2="80923" y2="38095"/>
                          <a14:foregroundMark x1="54154" y1="39324" x2="59385" y2="39324"/>
                        </a14:backgroundRemoval>
                      </a14:imgEffect>
                    </a14:imgLayer>
                  </a14:imgProps>
                </a:ext>
              </a:extLst>
            </a:blip>
            <a:srcRect l="28440" t="7220" r="12659" b="33794"/>
            <a:stretch/>
          </p:blipFill>
          <p:spPr>
            <a:xfrm>
              <a:off x="1926515" y="2347046"/>
              <a:ext cx="1088025" cy="1091273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6826317" y="3867311"/>
            <a:ext cx="1191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convolution</a:t>
            </a:r>
            <a:endParaRPr kumimoji="0" lang="ko-KR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182348" y="3398385"/>
            <a:ext cx="4504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0" name="그룹 89"/>
          <p:cNvGrpSpPr>
            <a:grpSpLocks noChangeAspect="1"/>
          </p:cNvGrpSpPr>
          <p:nvPr/>
        </p:nvGrpSpPr>
        <p:grpSpPr>
          <a:xfrm>
            <a:off x="9196128" y="2238375"/>
            <a:ext cx="2663610" cy="3173407"/>
            <a:chOff x="2613831" y="2645683"/>
            <a:chExt cx="2098689" cy="2197981"/>
          </a:xfrm>
        </p:grpSpPr>
        <p:sp>
          <p:nvSpPr>
            <p:cNvPr id="91" name="현 90"/>
            <p:cNvSpPr/>
            <p:nvPr/>
          </p:nvSpPr>
          <p:spPr>
            <a:xfrm flipH="1">
              <a:off x="3775734" y="4276749"/>
              <a:ext cx="197747" cy="247652"/>
            </a:xfrm>
            <a:prstGeom prst="chord">
              <a:avLst>
                <a:gd name="adj1" fmla="val 4063987"/>
                <a:gd name="adj2" fmla="val 17514451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 Light" panose="020B0300000000000000" pitchFamily="34" charset="-128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2613831" y="2645683"/>
              <a:ext cx="2098689" cy="2197981"/>
              <a:chOff x="2613831" y="2645683"/>
              <a:chExt cx="2098689" cy="2197981"/>
            </a:xfrm>
          </p:grpSpPr>
          <p:grpSp>
            <p:nvGrpSpPr>
              <p:cNvPr id="93" name="그룹 92"/>
              <p:cNvGrpSpPr/>
              <p:nvPr/>
            </p:nvGrpSpPr>
            <p:grpSpPr>
              <a:xfrm rot="2889619">
                <a:off x="3934532" y="2728404"/>
                <a:ext cx="395653" cy="230211"/>
                <a:chOff x="3265272" y="2444262"/>
                <a:chExt cx="395653" cy="230211"/>
              </a:xfrm>
            </p:grpSpPr>
            <p:sp>
              <p:nvSpPr>
                <p:cNvPr id="102" name="직사각형 101"/>
                <p:cNvSpPr/>
                <p:nvPr/>
              </p:nvSpPr>
              <p:spPr>
                <a:xfrm>
                  <a:off x="3369935" y="2444262"/>
                  <a:ext cx="173365" cy="6154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Light" panose="020B0300000000000000" pitchFamily="34" charset="-128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" name="양쪽 모서리가 잘린 사각형 102"/>
                <p:cNvSpPr/>
                <p:nvPr/>
              </p:nvSpPr>
              <p:spPr>
                <a:xfrm>
                  <a:off x="3265272" y="2547322"/>
                  <a:ext cx="395653" cy="127151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Light" panose="020B0300000000000000" pitchFamily="34" charset="-128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94" name="그룹 93"/>
              <p:cNvGrpSpPr/>
              <p:nvPr/>
            </p:nvGrpSpPr>
            <p:grpSpPr>
              <a:xfrm>
                <a:off x="2822510" y="3826295"/>
                <a:ext cx="1005645" cy="1017369"/>
                <a:chOff x="2822510" y="3826295"/>
                <a:chExt cx="1005645" cy="1017369"/>
              </a:xfrm>
            </p:grpSpPr>
            <p:sp>
              <p:nvSpPr>
                <p:cNvPr id="99" name="타원 98"/>
                <p:cNvSpPr/>
                <p:nvPr/>
              </p:nvSpPr>
              <p:spPr>
                <a:xfrm>
                  <a:off x="2953355" y="3969679"/>
                  <a:ext cx="874800" cy="873985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Light" panose="020B0300000000000000" pitchFamily="34" charset="-128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" name="이등변 삼각형 99"/>
                <p:cNvSpPr/>
                <p:nvPr/>
              </p:nvSpPr>
              <p:spPr>
                <a:xfrm>
                  <a:off x="3299966" y="3826295"/>
                  <a:ext cx="160061" cy="143383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Light" panose="020B0300000000000000" pitchFamily="34" charset="-128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" name="현 100"/>
                <p:cNvSpPr/>
                <p:nvPr/>
              </p:nvSpPr>
              <p:spPr>
                <a:xfrm>
                  <a:off x="2822510" y="4275876"/>
                  <a:ext cx="171402" cy="247652"/>
                </a:xfrm>
                <a:prstGeom prst="chord">
                  <a:avLst>
                    <a:gd name="adj1" fmla="val 4063987"/>
                    <a:gd name="adj2" fmla="val 17514451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 Light" panose="020B0300000000000000" pitchFamily="34" charset="-128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cxnSp>
            <p:nvCxnSpPr>
              <p:cNvPr id="95" name="직선 화살표 연결선 94"/>
              <p:cNvCxnSpPr>
                <a:stCxn id="103" idx="1"/>
              </p:cNvCxnSpPr>
              <p:nvPr/>
            </p:nvCxnSpPr>
            <p:spPr>
              <a:xfrm flipH="1">
                <a:off x="3911361" y="2911764"/>
                <a:ext cx="135243" cy="13436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100052" y="3544156"/>
                    <a:ext cx="612468" cy="2077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  <a:cs typeface="+mn-cs"/>
                                </a:rPr>
                                <m:t>𝐇𝐑𝐓𝐅</m:t>
                              </m:r>
                            </m:e>
                            <m:sub>
                              <m:r>
                                <a:rPr kumimoji="0" lang="en-US" altLang="ko-KR" sz="16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  <a:cs typeface="+mn-cs"/>
                                </a:rPr>
                                <m:t>𝐑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Yu Gothic Light" panose="020B0300000000000000" pitchFamily="34" charset="-128"/>
                      <a:ea typeface="Yu Gothic Light" panose="020B0300000000000000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0052" y="3544156"/>
                    <a:ext cx="612468" cy="20777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2613831" y="3108195"/>
                    <a:ext cx="600158" cy="2077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  <a:cs typeface="+mn-cs"/>
                                </a:rPr>
                                <m:t>𝐇𝐑𝐓𝐅</m:t>
                              </m:r>
                            </m:e>
                            <m:sub>
                              <m:r>
                                <a:rPr kumimoji="0" lang="en-US" altLang="ko-KR" sz="16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스퀘어 Light" panose="020B0600000101010101" pitchFamily="50" charset="-127"/>
                                  <a:cs typeface="+mn-cs"/>
                                </a:rPr>
                                <m:t>𝐋</m:t>
                              </m:r>
                            </m:sub>
                          </m:sSub>
                        </m:oMath>
                      </m:oMathPara>
                    </a14:m>
                    <a:endParaRPr kumimoji="0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Yu Gothic Light" panose="020B0300000000000000" pitchFamily="34" charset="-128"/>
                      <a:ea typeface="Yu Gothic Light" panose="020B0300000000000000" pitchFamily="34" charset="-128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3831" y="3108195"/>
                    <a:ext cx="600158" cy="2077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구부러진 연결선 97"/>
              <p:cNvCxnSpPr>
                <a:stCxn id="103" idx="1"/>
              </p:cNvCxnSpPr>
              <p:nvPr/>
            </p:nvCxnSpPr>
            <p:spPr>
              <a:xfrm rot="10800000" flipV="1">
                <a:off x="2880007" y="2911764"/>
                <a:ext cx="1166598" cy="1269961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" name="타원 106"/>
          <p:cNvSpPr>
            <a:spLocks noChangeAspect="1"/>
          </p:cNvSpPr>
          <p:nvPr/>
        </p:nvSpPr>
        <p:spPr>
          <a:xfrm>
            <a:off x="9887484" y="4144472"/>
            <a:ext cx="95694" cy="637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타원 107"/>
          <p:cNvSpPr>
            <a:spLocks noChangeAspect="1"/>
          </p:cNvSpPr>
          <p:nvPr/>
        </p:nvSpPr>
        <p:spPr>
          <a:xfrm>
            <a:off x="10358356" y="4133584"/>
            <a:ext cx="95694" cy="637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오른쪽 화살표 108"/>
          <p:cNvSpPr/>
          <p:nvPr/>
        </p:nvSpPr>
        <p:spPr>
          <a:xfrm>
            <a:off x="8411016" y="3613844"/>
            <a:ext cx="494129" cy="30876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96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Attenuation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087" y="1289074"/>
            <a:ext cx="9095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1. Attenuation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087" y="1996246"/>
            <a:ext cx="92713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b="1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Def</a:t>
            </a:r>
            <a:r>
              <a:rPr lang="en-US" altLang="ko-KR" sz="26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) Gradual loss of flux intensity through the medium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83" y="1037012"/>
            <a:ext cx="2843239" cy="14516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71" y="5084596"/>
            <a:ext cx="2788100" cy="1630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3294" y="2665432"/>
            <a:ext cx="4367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Bahnschrift Light" panose="020B0502040204020203" pitchFamily="34" charset="0"/>
              </a:rPr>
              <a:t>Energy loss is occurred</a:t>
            </a:r>
          </a:p>
          <a:p>
            <a:pPr algn="ctr"/>
            <a:r>
              <a:rPr lang="en-US" altLang="ko-KR" sz="2200" dirty="0" smtClean="0">
                <a:latin typeface="Bahnschrift Light" panose="020B0502040204020203" pitchFamily="34" charset="0"/>
              </a:rPr>
              <a:t>every one wavelength. </a:t>
            </a:r>
            <a:endParaRPr lang="ko-KR" alt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33393" y="2665432"/>
            <a:ext cx="2086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Time goes on,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541" y="3666272"/>
            <a:ext cx="39346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More distance progressed.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541" y="4659418"/>
            <a:ext cx="39346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Energy per unit area decrease.</a:t>
            </a:r>
          </a:p>
        </p:txBody>
      </p:sp>
      <p:cxnSp>
        <p:nvCxnSpPr>
          <p:cNvPr id="13" name="직선 화살표 연결선 12"/>
          <p:cNvCxnSpPr>
            <a:stCxn id="8" idx="2"/>
            <a:endCxn id="9" idx="0"/>
          </p:cNvCxnSpPr>
          <p:nvPr/>
        </p:nvCxnSpPr>
        <p:spPr>
          <a:xfrm flipH="1">
            <a:off x="2576849" y="3096319"/>
            <a:ext cx="1" cy="569953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2"/>
            <a:endCxn id="12" idx="0"/>
          </p:cNvCxnSpPr>
          <p:nvPr/>
        </p:nvCxnSpPr>
        <p:spPr>
          <a:xfrm>
            <a:off x="2576849" y="4097159"/>
            <a:ext cx="0" cy="562259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08296" y="5084596"/>
            <a:ext cx="5597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Bahnschrift Light" panose="020B0502040204020203" pitchFamily="34" charset="0"/>
              </a:rPr>
              <a:t>Frequency characteristic is changed!</a:t>
            </a:r>
            <a:endParaRPr lang="ko-KR" altLang="en-US" sz="2200" dirty="0">
              <a:latin typeface="Bahnschrift Light" panose="020B0502040204020203" pitchFamily="34" charset="0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5943600" y="2488689"/>
            <a:ext cx="37422" cy="436931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5" idx="2"/>
            <a:endCxn id="47" idx="0"/>
          </p:cNvCxnSpPr>
          <p:nvPr/>
        </p:nvCxnSpPr>
        <p:spPr>
          <a:xfrm flipH="1">
            <a:off x="9007180" y="3434873"/>
            <a:ext cx="1" cy="455104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7" idx="2"/>
            <a:endCxn id="26" idx="0"/>
          </p:cNvCxnSpPr>
          <p:nvPr/>
        </p:nvCxnSpPr>
        <p:spPr>
          <a:xfrm>
            <a:off x="9007180" y="4659418"/>
            <a:ext cx="0" cy="425178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71811" y="3889977"/>
            <a:ext cx="3270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Bahnschrift Light" panose="020B0502040204020203" pitchFamily="34" charset="0"/>
              </a:rPr>
              <a:t>Energy loss:</a:t>
            </a:r>
          </a:p>
          <a:p>
            <a:pPr algn="ctr"/>
            <a:r>
              <a:rPr lang="en-US" altLang="ko-KR" sz="2200" dirty="0" smtClean="0">
                <a:latin typeface="Bahnschrift Light" panose="020B0502040204020203" pitchFamily="34" charset="0"/>
              </a:rPr>
              <a:t>Low </a:t>
            </a:r>
            <a:r>
              <a:rPr lang="en-US" altLang="ko-KR" sz="2200" dirty="0" err="1" smtClean="0">
                <a:latin typeface="Bahnschrift Light" panose="020B0502040204020203" pitchFamily="34" charset="0"/>
              </a:rPr>
              <a:t>freq</a:t>
            </a:r>
            <a:r>
              <a:rPr lang="en-US" altLang="ko-KR" sz="2200" dirty="0" smtClean="0">
                <a:latin typeface="Bahnschrift Light" panose="020B0502040204020203" pitchFamily="34" charset="0"/>
              </a:rPr>
              <a:t> &lt;&lt; High </a:t>
            </a:r>
            <a:r>
              <a:rPr lang="en-US" altLang="ko-KR" sz="2200" dirty="0" err="1" smtClean="0">
                <a:latin typeface="Bahnschrift Light" panose="020B0502040204020203" pitchFamily="34" charset="0"/>
              </a:rPr>
              <a:t>freq</a:t>
            </a:r>
            <a:endParaRPr lang="ko-KR" alt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8087" y="5652564"/>
            <a:ext cx="202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Bahnschrift Light" panose="020B0502040204020203" pitchFamily="34" charset="0"/>
              </a:rPr>
              <a:t>Near-field </a:t>
            </a:r>
            <a:r>
              <a:rPr lang="en-US" altLang="ko-KR" sz="2400" dirty="0" smtClean="0">
                <a:latin typeface="Bahnschrift Light" panose="020B0502040204020203" pitchFamily="34" charset="0"/>
              </a:rPr>
              <a:t>Attenuation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58226" y="5651674"/>
            <a:ext cx="202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Bahnschrift Light" panose="020B0502040204020203" pitchFamily="34" charset="0"/>
              </a:rPr>
              <a:t>Far-field</a:t>
            </a:r>
            <a:r>
              <a:rPr lang="en-US" altLang="ko-KR" sz="2400" dirty="0" smtClean="0">
                <a:latin typeface="Bahnschrift Light" panose="020B0502040204020203" pitchFamily="34" charset="0"/>
              </a:rPr>
              <a:t> Attenuation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0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Attenuation Implementation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7" y="3768971"/>
            <a:ext cx="8234151" cy="4267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1.1</a:t>
            </a:r>
            <a:r>
              <a:rPr lang="en-US" altLang="ko-KR" sz="3000" b="1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 Near-field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 Attenuation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32" y="1698135"/>
            <a:ext cx="3023144" cy="1630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1371" y="2084992"/>
                <a:ext cx="1666029" cy="1418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30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3000" b="0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1" y="2084992"/>
                <a:ext cx="1666029" cy="1418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816472" y="2303404"/>
                <a:ext cx="1734226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latin typeface="맑은 고딕" panose="020B0503020000020004" pitchFamily="50" charset="-127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30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ko-KR" sz="3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000" b="1" i="1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altLang="ko-KR" sz="3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3000" b="1" i="1"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</m:oMath>
                </a14:m>
                <a:endParaRPr lang="en-US" altLang="ko-KR" sz="3000" b="1" dirty="0" smtClean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472" y="2303404"/>
                <a:ext cx="1734226" cy="757067"/>
              </a:xfrm>
              <a:prstGeom prst="rect">
                <a:avLst/>
              </a:prstGeom>
              <a:blipFill>
                <a:blip r:embed="rId5"/>
                <a:stretch>
                  <a:fillRect l="-1408" b="-10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75874" y="4358197"/>
            <a:ext cx="10994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Bahnschrift Light" panose="020B0502040204020203" pitchFamily="34" charset="0"/>
              </a:rPr>
              <a:t>Assume that input source has </a:t>
            </a:r>
            <a:r>
              <a:rPr lang="en-US" altLang="ko-KR" sz="2200" b="1" dirty="0" smtClean="0">
                <a:latin typeface="Bahnschrift Light" panose="020B0502040204020203" pitchFamily="34" charset="0"/>
              </a:rPr>
              <a:t>loudness from a distance of 1m </a:t>
            </a:r>
            <a:r>
              <a:rPr lang="en-US" altLang="ko-KR" sz="2200" dirty="0" smtClean="0">
                <a:latin typeface="Bahnschrift Light" panose="020B0502040204020203" pitchFamily="34" charset="0"/>
              </a:rPr>
              <a:t>between source &amp; listener.</a:t>
            </a:r>
            <a:endParaRPr lang="ko-KR" altLang="en-US" sz="2200" dirty="0"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820371" y="2109717"/>
                <a:ext cx="45586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𝐼𝑛𝑡𝑒𝑛𝑠𝑖𝑡𝑦</m:t>
                      </m:r>
                    </m:oMath>
                  </m:oMathPara>
                </a14:m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𝑃𝑟𝑒𝑠𝑠𝑢𝑟𝑒</m:t>
                      </m:r>
                    </m:oMath>
                  </m:oMathPara>
                </a14:m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𝑆𝑜𝑢𝑟𝑐𝑒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𝐿𝑖𝑠𝑡𝑒𝑛𝑒𝑟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371" y="2109717"/>
                <a:ext cx="4558698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7" y="5164589"/>
            <a:ext cx="3043346" cy="52927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90574" y="5050596"/>
            <a:ext cx="5218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Because…</a:t>
            </a:r>
          </a:p>
          <a:p>
            <a:pPr algn="r"/>
            <a:r>
              <a:rPr lang="en-US" altLang="ko-KR" sz="2000" dirty="0" smtClean="0">
                <a:latin typeface="Bahnschrift Light" panose="020B0502040204020203" pitchFamily="34" charset="0"/>
              </a:rPr>
              <a:t>CIPIC DB is measured at distance of 1m.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1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Attenuation Implementation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1.1</a:t>
            </a:r>
            <a:r>
              <a:rPr lang="en-US" altLang="ko-KR" sz="3000" b="1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 Near-field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 Attenuation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871" y="2195084"/>
            <a:ext cx="6835732" cy="1180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1" y="4092380"/>
            <a:ext cx="7952530" cy="17603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1" y="2186832"/>
            <a:ext cx="3924640" cy="11882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8084" y="3402021"/>
            <a:ext cx="34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&lt;Constant distance&gt;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25453" y="3402021"/>
            <a:ext cx="34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&lt;Constant velocity&gt;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32029" y="5871890"/>
            <a:ext cx="34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&lt;Straight route&gt;</a:t>
            </a:r>
            <a:endParaRPr lang="ko-KR" altLang="en-US" dirty="0"/>
          </a:p>
        </p:txBody>
      </p:sp>
      <p:sp>
        <p:nvSpPr>
          <p:cNvPr id="3" name="원호 2"/>
          <p:cNvSpPr/>
          <p:nvPr/>
        </p:nvSpPr>
        <p:spPr>
          <a:xfrm>
            <a:off x="8561059" y="4324651"/>
            <a:ext cx="1800000" cy="1800000"/>
          </a:xfrm>
          <a:prstGeom prst="arc">
            <a:avLst>
              <a:gd name="adj1" fmla="val 12217351"/>
              <a:gd name="adj2" fmla="val 2010427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2"/>
            <a:endCxn id="3" idx="0"/>
          </p:cNvCxnSpPr>
          <p:nvPr/>
        </p:nvCxnSpPr>
        <p:spPr>
          <a:xfrm flipH="1">
            <a:off x="8636474" y="4845308"/>
            <a:ext cx="1640734" cy="18705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335" y="5251409"/>
            <a:ext cx="347012" cy="3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1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Attenuation Implementation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371" y="1289074"/>
            <a:ext cx="5552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1.2</a:t>
            </a:r>
            <a:r>
              <a:rPr lang="en-US" altLang="ko-KR" sz="3000" b="1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 Far-field</a:t>
            </a: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 Attenuation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391370" y="2004619"/>
                <a:ext cx="3155736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{−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0" y="2004619"/>
                <a:ext cx="3155736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44582" y="1994791"/>
                <a:ext cx="31815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𝑃𝑟𝑒𝑠𝑠𝑢𝑟𝑒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𝑃𝑟𝑒𝑠𝑠𝑢𝑟𝑒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𝐹𝑟𝑒𝑞𝑢𝑒𝑛𝑐𝑦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𝐷𝑒𝑝𝑒𝑛𝑑𝑒𝑛𝑡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𝐴𝑡𝑡𝑒𝑛𝑢𝑎𝑡𝑖𝑜𝑛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𝐶𝑜𝑛𝑠𝑡𝑎𝑛𝑡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𝑃𝑟𝑜𝑔𝑟𝑒𝑠𝑠𝑒𝑑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82" y="1994791"/>
                <a:ext cx="3181533" cy="1477328"/>
              </a:xfrm>
              <a:prstGeom prst="rect">
                <a:avLst/>
              </a:prstGeom>
              <a:blipFill>
                <a:blip r:embed="rId3"/>
                <a:stretch>
                  <a:fillRect b="-3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1370" y="3633666"/>
            <a:ext cx="2840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Bahnschrift Light" panose="020B0502040204020203" pitchFamily="34" charset="0"/>
              </a:rPr>
              <a:t>Attenuation constant vary from frequency.</a:t>
            </a:r>
            <a:endParaRPr lang="ko-KR" altLang="en-US" sz="2200" dirty="0">
              <a:latin typeface="Bahnschrift Light" panose="020B0502040204020203" pitchFamily="34" charset="0"/>
            </a:endParaRPr>
          </a:p>
        </p:txBody>
      </p:sp>
      <p:cxnSp>
        <p:nvCxnSpPr>
          <p:cNvPr id="19" name="직선 화살표 연결선 18"/>
          <p:cNvCxnSpPr>
            <a:stCxn id="7" idx="3"/>
            <a:endCxn id="21" idx="1"/>
          </p:cNvCxnSpPr>
          <p:nvPr/>
        </p:nvCxnSpPr>
        <p:spPr>
          <a:xfrm>
            <a:off x="3232180" y="4018387"/>
            <a:ext cx="624805" cy="0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21" idx="3"/>
          </p:cNvCxnSpPr>
          <p:nvPr/>
        </p:nvCxnSpPr>
        <p:spPr>
          <a:xfrm flipV="1">
            <a:off x="7003528" y="4018386"/>
            <a:ext cx="624805" cy="1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56985" y="3633666"/>
            <a:ext cx="3146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Bahnschrift Light" panose="020B0502040204020203" pitchFamily="34" charset="0"/>
              </a:rPr>
              <a:t>We can express this by </a:t>
            </a:r>
            <a:r>
              <a:rPr lang="en-US" altLang="ko-KR" sz="2200" b="1" dirty="0" smtClean="0">
                <a:latin typeface="Bahnschrift Light" panose="020B0502040204020203" pitchFamily="34" charset="0"/>
              </a:rPr>
              <a:t>impulse response</a:t>
            </a:r>
            <a:r>
              <a:rPr lang="en-US" altLang="ko-KR" sz="2200" dirty="0" smtClean="0">
                <a:latin typeface="Bahnschrift Light" panose="020B0502040204020203" pitchFamily="34" charset="0"/>
              </a:rPr>
              <a:t>.</a:t>
            </a:r>
            <a:endParaRPr lang="ko-KR" altLang="en-US" sz="2200" dirty="0">
              <a:latin typeface="Bahnschrift Light" panose="020B05020402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2" y="2040524"/>
            <a:ext cx="4034749" cy="3181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11384" y="1683257"/>
            <a:ext cx="3879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Bahnschrift Light" panose="020B0502040204020203" pitchFamily="34" charset="0"/>
              </a:rPr>
              <a:t>p</a:t>
            </a:r>
            <a:r>
              <a:rPr lang="en-US" altLang="ko-KR" sz="1500" dirty="0" smtClean="0">
                <a:latin typeface="Bahnschrift Light" panose="020B0502040204020203" pitchFamily="34" charset="0"/>
              </a:rPr>
              <a:t>ython-acoustics module by “</a:t>
            </a:r>
            <a:r>
              <a:rPr lang="en-US" altLang="ko-KR" sz="1500" dirty="0" err="1" smtClean="0">
                <a:latin typeface="Bahnschrift Light" panose="020B0502040204020203" pitchFamily="34" charset="0"/>
              </a:rPr>
              <a:t>Fridh</a:t>
            </a:r>
            <a:r>
              <a:rPr lang="en-US" altLang="ko-KR" sz="1500" dirty="0" smtClean="0">
                <a:latin typeface="Bahnschrift Light" panose="020B0502040204020203" pitchFamily="34" charset="0"/>
              </a:rPr>
              <a:t>” is used.</a:t>
            </a:r>
            <a:endParaRPr lang="ko-KR" altLang="en-US" sz="1500" dirty="0">
              <a:latin typeface="Bahnschrift Light" panose="020B0502040204020203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5" y="4935905"/>
            <a:ext cx="7315834" cy="28958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05" y="5400721"/>
            <a:ext cx="5159187" cy="46486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14724" y="5225490"/>
            <a:ext cx="3916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Create Atmosphere instance,</a:t>
            </a:r>
          </a:p>
          <a:p>
            <a:r>
              <a:rPr lang="en-US" altLang="ko-KR" dirty="0" smtClean="0">
                <a:latin typeface="Bahnschrift Light" panose="020B0502040204020203" pitchFamily="34" charset="0"/>
              </a:rPr>
              <a:t>and call “</a:t>
            </a:r>
            <a:r>
              <a:rPr lang="en-US" altLang="ko-KR" dirty="0" err="1" smtClean="0">
                <a:latin typeface="Bahnschrift Light" panose="020B0502040204020203" pitchFamily="34" charset="0"/>
              </a:rPr>
              <a:t>impulse_response</a:t>
            </a:r>
            <a:r>
              <a:rPr lang="en-US" altLang="ko-KR" dirty="0" smtClean="0">
                <a:latin typeface="Bahnschrift Light" panose="020B0502040204020203" pitchFamily="34" charset="0"/>
              </a:rPr>
              <a:t>” method.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5" y="4559060"/>
            <a:ext cx="2636748" cy="42675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917405" y="5899683"/>
            <a:ext cx="32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 Light" panose="020B0502040204020203" pitchFamily="34" charset="0"/>
              </a:rPr>
              <a:t>Convolve with sound source.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4674897" y="5633151"/>
            <a:ext cx="998933" cy="1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Attenuation Implementation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371" y="128907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1.3 Results</a:t>
            </a:r>
          </a:p>
        </p:txBody>
      </p:sp>
      <p:cxnSp>
        <p:nvCxnSpPr>
          <p:cNvPr id="14" name="직선 연결선 13"/>
          <p:cNvCxnSpPr>
            <a:endCxn id="29" idx="2"/>
          </p:cNvCxnSpPr>
          <p:nvPr/>
        </p:nvCxnSpPr>
        <p:spPr>
          <a:xfrm flipV="1">
            <a:off x="5981022" y="1843072"/>
            <a:ext cx="2" cy="501492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1371" y="1895781"/>
            <a:ext cx="340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Bahnschrift Light" panose="020B0502040204020203" pitchFamily="34" charset="0"/>
              </a:rPr>
              <a:t>Near-field </a:t>
            </a:r>
            <a:r>
              <a:rPr lang="en-US" altLang="ko-KR" sz="2400" dirty="0" smtClean="0">
                <a:latin typeface="Bahnschrift Light" panose="020B0502040204020203" pitchFamily="34" charset="0"/>
              </a:rPr>
              <a:t>Attenuation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0" y="1895780"/>
            <a:ext cx="319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Bahnschrift Light" panose="020B0502040204020203" pitchFamily="34" charset="0"/>
              </a:rPr>
              <a:t>Far-field</a:t>
            </a:r>
            <a:r>
              <a:rPr lang="en-US" altLang="ko-KR" sz="2400" dirty="0" smtClean="0">
                <a:latin typeface="Bahnschrift Light" panose="020B0502040204020203" pitchFamily="34" charset="0"/>
              </a:rPr>
              <a:t> Attenuation</a:t>
            </a:r>
            <a:endParaRPr lang="ko-KR" altLang="en-US" sz="2400" dirty="0">
              <a:latin typeface="Bahnschrift Light" panose="020B0502040204020203" pitchFamily="34" charset="0"/>
            </a:endParaRPr>
          </a:p>
        </p:txBody>
      </p:sp>
      <p:pic>
        <p:nvPicPr>
          <p:cNvPr id="3" name="inputkingkong_dis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817728" y="3956491"/>
            <a:ext cx="487363" cy="487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0462" y="2532185"/>
            <a:ext cx="189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Ex) King </a:t>
            </a:r>
            <a:r>
              <a:rPr lang="en-US" altLang="ko-KR" sz="2000" dirty="0" err="1" smtClean="0">
                <a:latin typeface="Bahnschrift Light" panose="020B0502040204020203" pitchFamily="34" charset="0"/>
              </a:rPr>
              <a:t>kong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68145" y="4013602"/>
            <a:ext cx="67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1km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10" name="inputkingkong_dis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817727" y="4883967"/>
            <a:ext cx="487363" cy="4873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68145" y="4942982"/>
            <a:ext cx="67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3km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11" name="inputkingkong_dis7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828774" y="5808576"/>
            <a:ext cx="487363" cy="4873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68147" y="5811443"/>
            <a:ext cx="67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7km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855570"/>
            <a:ext cx="2850804" cy="36897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1370" y="2532185"/>
            <a:ext cx="2861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Ex) Screaming woman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5161" y="3421353"/>
            <a:ext cx="226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Constant Distance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7571" y="4305324"/>
            <a:ext cx="2162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Constant Velocity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37200" y="5268918"/>
            <a:ext cx="180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Straight Route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18" name="inputwomanscream_azi258555_1+velo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12684" y="4261697"/>
            <a:ext cx="487363" cy="487363"/>
          </a:xfrm>
          <a:prstGeom prst="rect">
            <a:avLst/>
          </a:prstGeom>
        </p:spPr>
      </p:pic>
      <p:pic>
        <p:nvPicPr>
          <p:cNvPr id="25" name="inputwomanscream_azi258525_fixdistance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49406" y="3421353"/>
            <a:ext cx="487363" cy="487363"/>
          </a:xfrm>
          <a:prstGeom prst="rect">
            <a:avLst/>
          </a:prstGeom>
        </p:spPr>
      </p:pic>
      <p:pic>
        <p:nvPicPr>
          <p:cNvPr id="26" name="inputwomanscream_azi258525_straight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12684" y="5184532"/>
            <a:ext cx="487363" cy="487363"/>
          </a:xfrm>
          <a:prstGeom prst="rect">
            <a:avLst/>
          </a:prstGeom>
        </p:spPr>
      </p:pic>
      <p:pic>
        <p:nvPicPr>
          <p:cNvPr id="2" name="inputkingkong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817426" y="3089593"/>
            <a:ext cx="487363" cy="48736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567055" y="3124901"/>
            <a:ext cx="107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Original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2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3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29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29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29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room impulse response (RIR)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1110123"/>
            <a:ext cx="1165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oom impulse response (RIR)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: transfer function between the sound source and microphone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23570" y="1845656"/>
            <a:ext cx="6977805" cy="4684219"/>
            <a:chOff x="1185120" y="1835210"/>
            <a:chExt cx="6977805" cy="4684219"/>
          </a:xfrm>
        </p:grpSpPr>
        <p:grpSp>
          <p:nvGrpSpPr>
            <p:cNvPr id="76" name="그룹 75"/>
            <p:cNvGrpSpPr/>
            <p:nvPr/>
          </p:nvGrpSpPr>
          <p:grpSpPr>
            <a:xfrm>
              <a:off x="3005137" y="1835210"/>
              <a:ext cx="5157788" cy="4684219"/>
              <a:chOff x="500062" y="1835210"/>
              <a:chExt cx="5157788" cy="4684219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3"/>
              <a:srcRect l="3182" r="3036" b="4914"/>
              <a:stretch/>
            </p:blipFill>
            <p:spPr>
              <a:xfrm>
                <a:off x="500062" y="1835210"/>
                <a:ext cx="5157788" cy="4684219"/>
              </a:xfrm>
              <a:prstGeom prst="rect">
                <a:avLst/>
              </a:prstGeom>
            </p:spPr>
          </p:pic>
          <p:sp>
            <p:nvSpPr>
              <p:cNvPr id="75" name="타원 74"/>
              <p:cNvSpPr/>
              <p:nvPr/>
            </p:nvSpPr>
            <p:spPr>
              <a:xfrm>
                <a:off x="723900" y="2076450"/>
                <a:ext cx="857250" cy="4953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704975" y="1892360"/>
                <a:ext cx="857250" cy="4953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2990849" y="1835210"/>
                <a:ext cx="1038225" cy="55245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1028699" y="3710594"/>
                <a:ext cx="771525" cy="4953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81" name="직선 연결선 80"/>
            <p:cNvCxnSpPr>
              <a:stCxn id="79" idx="2"/>
            </p:cNvCxnSpPr>
            <p:nvPr/>
          </p:nvCxnSpPr>
          <p:spPr>
            <a:xfrm flipH="1" flipV="1">
              <a:off x="2714625" y="3710594"/>
              <a:ext cx="819149" cy="2476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직사각형 82"/>
            <p:cNvSpPr/>
            <p:nvPr/>
          </p:nvSpPr>
          <p:spPr>
            <a:xfrm>
              <a:off x="1185120" y="3507592"/>
              <a:ext cx="16033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propagation delay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362700" y="2286725"/>
              <a:ext cx="1685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= reverberation tail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256556" y="1845656"/>
            <a:ext cx="227647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components  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- propagation delay</a:t>
            </a:r>
          </a:p>
          <a:p>
            <a:pPr marL="342900" marR="0" lvl="0" indent="-3429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- direct sound</a:t>
            </a:r>
          </a:p>
          <a:p>
            <a:pPr marL="342900" marR="0" lvl="0" indent="-3429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- early reflections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- reverberation tail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오른쪽 중괄호 87"/>
          <p:cNvSpPr/>
          <p:nvPr/>
        </p:nvSpPr>
        <p:spPr>
          <a:xfrm rot="10800000">
            <a:off x="939847" y="2006571"/>
            <a:ext cx="316709" cy="2429692"/>
          </a:xfrm>
          <a:prstGeom prst="rightBrace">
            <a:avLst>
              <a:gd name="adj1" fmla="val 11141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55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room impulse response (RIR)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6750" y="1678545"/>
            <a:ext cx="5086348" cy="4750842"/>
            <a:chOff x="866777" y="1726170"/>
            <a:chExt cx="5086348" cy="47508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31327" t="10253" r="13414" b="63098"/>
            <a:stretch/>
          </p:blipFill>
          <p:spPr>
            <a:xfrm>
              <a:off x="866777" y="1726170"/>
              <a:ext cx="5086348" cy="137974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1492" t="20887" r="13385" b="14162"/>
            <a:stretch/>
          </p:blipFill>
          <p:spPr>
            <a:xfrm>
              <a:off x="866777" y="3105914"/>
              <a:ext cx="5086348" cy="337109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66750" y="1050380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RIR generator</a:t>
            </a:r>
            <a:endParaRPr kumimoji="0" lang="ko-KR" alt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6525" y="105038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RIR database</a:t>
            </a:r>
            <a:endParaRPr kumimoji="0" lang="ko-KR" alt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6414" t="7785" r="29026" b="13350"/>
          <a:stretch/>
        </p:blipFill>
        <p:spPr>
          <a:xfrm>
            <a:off x="6486525" y="1574327"/>
            <a:ext cx="4876801" cy="48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hich RIR 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90525" y="934135"/>
            <a:ext cx="6877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http://isophonics.net/content/room-impulse-response-data-set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47345" y="1374202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Great Hall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10100" y="1396514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Octagon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72855" y="1401319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Classroom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5" y="1897914"/>
            <a:ext cx="3753180" cy="280330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1897914"/>
            <a:ext cx="3753180" cy="280330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855" y="1897914"/>
            <a:ext cx="2093824" cy="280330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6"/>
          <a:srcRect l="28422" t="41389" r="31537" b="40887"/>
          <a:stretch/>
        </p:blipFill>
        <p:spPr>
          <a:xfrm>
            <a:off x="447345" y="4924721"/>
            <a:ext cx="6994801" cy="17416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20896" t="31582" r="50746" b="50580"/>
          <a:stretch/>
        </p:blipFill>
        <p:spPr>
          <a:xfrm>
            <a:off x="8061339" y="5152661"/>
            <a:ext cx="3797286" cy="134353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3171825" y="5381625"/>
            <a:ext cx="4695825" cy="2476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098680" y="6105525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f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or each position!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46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pplying r</a:t>
            </a:r>
            <a:r>
              <a:rPr kumimoji="0" lang="en-US" altLang="ko-KR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oom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effect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01240" y="2617216"/>
            <a:ext cx="11389520" cy="2125326"/>
            <a:chOff x="352228" y="2640177"/>
            <a:chExt cx="11389520" cy="2125326"/>
          </a:xfrm>
        </p:grpSpPr>
        <p:sp>
          <p:nvSpPr>
            <p:cNvPr id="50" name="오른쪽 화살표 49"/>
            <p:cNvSpPr/>
            <p:nvPr/>
          </p:nvSpPr>
          <p:spPr>
            <a:xfrm>
              <a:off x="4309111" y="3553338"/>
              <a:ext cx="672330" cy="299003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4" name="그룹 33"/>
            <p:cNvGrpSpPr>
              <a:grpSpLocks noChangeAspect="1"/>
            </p:cNvGrpSpPr>
            <p:nvPr/>
          </p:nvGrpSpPr>
          <p:grpSpPr>
            <a:xfrm>
              <a:off x="4720153" y="2640177"/>
              <a:ext cx="2613602" cy="2125323"/>
              <a:chOff x="4935198" y="1451870"/>
              <a:chExt cx="1991000" cy="1619038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5121180" y="1451870"/>
                <a:ext cx="1619037" cy="161903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935198" y="1768388"/>
                <a:ext cx="1991000" cy="884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HRIR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f</a:t>
                </a:r>
                <a:r>
                  <a:rPr kumimoji="0" lang="en-US" altLang="ko-KR" sz="20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ilter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 coefficients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for each position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352228" y="2982842"/>
              <a:ext cx="1440000" cy="1440000"/>
              <a:chOff x="352228" y="3055710"/>
              <a:chExt cx="1440000" cy="1440000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52228" y="3055710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55668" y="3575655"/>
                <a:ext cx="833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input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10301748" y="2982842"/>
              <a:ext cx="1440000" cy="1440000"/>
              <a:chOff x="9928955" y="3055710"/>
              <a:chExt cx="1440000" cy="1440000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9928955" y="3055710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178406" y="3575655"/>
                <a:ext cx="9410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output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987625" y="2640180"/>
              <a:ext cx="2613602" cy="2125323"/>
              <a:chOff x="1842739" y="2636893"/>
              <a:chExt cx="2613602" cy="2125323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086879" y="2636893"/>
                <a:ext cx="2125323" cy="212532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842739" y="3284055"/>
                <a:ext cx="26136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input into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u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nit frames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8" name="오른쪽 화살표 47"/>
            <p:cNvSpPr/>
            <p:nvPr/>
          </p:nvSpPr>
          <p:spPr>
            <a:xfrm>
              <a:off x="1642185" y="344540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7032964" y="3553338"/>
              <a:ext cx="672330" cy="299003"/>
            </a:xfrm>
            <a:prstGeom prst="rightArrow">
              <a:avLst>
                <a:gd name="adj1" fmla="val 26320"/>
                <a:gd name="adj2" fmla="val 559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2" name="그룹 51"/>
            <p:cNvGrpSpPr>
              <a:grpSpLocks noChangeAspect="1"/>
            </p:cNvGrpSpPr>
            <p:nvPr/>
          </p:nvGrpSpPr>
          <p:grpSpPr>
            <a:xfrm>
              <a:off x="7444006" y="2640177"/>
              <a:ext cx="2613602" cy="2125323"/>
              <a:chOff x="4935198" y="1451870"/>
              <a:chExt cx="1991000" cy="16190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5121180" y="1451870"/>
                <a:ext cx="1619037" cy="161903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935198" y="1768388"/>
                <a:ext cx="1991000" cy="91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n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eighboring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r</a:t>
                </a:r>
                <a:r>
                  <a:rPr kumimoji="0" lang="en-US" altLang="ko-KR" sz="20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oom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 impulse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response file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5" name="오른쪽 화살표 54"/>
            <p:cNvSpPr/>
            <p:nvPr/>
          </p:nvSpPr>
          <p:spPr>
            <a:xfrm>
              <a:off x="9740292" y="3445409"/>
              <a:ext cx="690880" cy="5148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963102" y="1536267"/>
            <a:ext cx="5514975" cy="79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&lt;1&gt; input frame &amp; HRIR -&gt; filtering by coefficients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      : uniqueness for each person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31816" y="4897547"/>
            <a:ext cx="5514975" cy="79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&lt;2&gt; &amp; room impulse response -&gt; convolution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        : giving spatial effect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8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오른쪽 화살표 40"/>
          <p:cNvSpPr/>
          <p:nvPr/>
        </p:nvSpPr>
        <p:spPr>
          <a:xfrm>
            <a:off x="6694176" y="5709259"/>
            <a:ext cx="672330" cy="29900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6694176" y="4595970"/>
            <a:ext cx="672330" cy="29900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pplying r</a:t>
            </a:r>
            <a:r>
              <a:rPr kumimoji="0" lang="en-US" altLang="ko-KR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oom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effect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2590" t="34710" r="29612" b="33792"/>
          <a:stretch/>
        </p:blipFill>
        <p:spPr>
          <a:xfrm>
            <a:off x="4319533" y="1756555"/>
            <a:ext cx="7623280" cy="233689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237616" y="1633971"/>
            <a:ext cx="5143501" cy="4791075"/>
            <a:chOff x="323850" y="1457325"/>
            <a:chExt cx="5143501" cy="4791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850" y="1457325"/>
              <a:ext cx="4674220" cy="479107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 flipV="1">
              <a:off x="2752725" y="3771900"/>
              <a:ext cx="1000125" cy="200977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752725" y="3771900"/>
              <a:ext cx="1000125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752725" y="3771900"/>
              <a:ext cx="0" cy="2009775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3679741" y="371474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60961" y="3305175"/>
              <a:ext cx="2806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mic_location_x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mic_location_y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994529" y="1387223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&lt;2&gt; room impulse response file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7616" y="1092832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rovided room : octagon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063981" y="4331351"/>
            <a:ext cx="1880890" cy="8282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63981" y="5444640"/>
            <a:ext cx="1880890" cy="8282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578831" y="4301238"/>
            <a:ext cx="2266631" cy="197164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오른쪽 화살표 43"/>
          <p:cNvSpPr/>
          <p:nvPr/>
        </p:nvSpPr>
        <p:spPr>
          <a:xfrm>
            <a:off x="8996701" y="4595970"/>
            <a:ext cx="672330" cy="29900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8996701" y="5709259"/>
            <a:ext cx="672330" cy="29900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321406" y="4331351"/>
            <a:ext cx="1880890" cy="8282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321406" y="5444640"/>
            <a:ext cx="1880890" cy="8282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63981" y="4540086"/>
            <a:ext cx="18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mic_location_x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63981" y="5674094"/>
            <a:ext cx="18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mic_location_y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33487" y="5674094"/>
            <a:ext cx="18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earest_grid_y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21406" y="4540086"/>
            <a:ext cx="18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earest_grid_x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78831" y="4838258"/>
            <a:ext cx="22666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ir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file name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x) “Omni/x00y00.wav”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1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What’s NEW?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1293" y="2289812"/>
            <a:ext cx="268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choose HRTF 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6000" y="2289812"/>
            <a:ext cx="2578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HRTF interpolation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27463" y="2266153"/>
            <a:ext cx="3185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onvolution of HRIR &amp; source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60766" y="2289812"/>
            <a:ext cx="128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audio I/O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2041129"/>
            <a:ext cx="12192000" cy="10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/>
          <p:cNvGrpSpPr>
            <a:grpSpLocks noChangeAspect="1"/>
          </p:cNvGrpSpPr>
          <p:nvPr/>
        </p:nvGrpSpPr>
        <p:grpSpPr>
          <a:xfrm>
            <a:off x="1886125" y="1937754"/>
            <a:ext cx="323675" cy="323675"/>
            <a:chOff x="4257675" y="1152525"/>
            <a:chExt cx="1080000" cy="1080000"/>
          </a:xfrm>
        </p:grpSpPr>
        <p:sp>
          <p:nvSpPr>
            <p:cNvPr id="51" name="타원 50"/>
            <p:cNvSpPr>
              <a:spLocks noChangeAspect="1"/>
            </p:cNvSpPr>
            <p:nvPr/>
          </p:nvSpPr>
          <p:spPr>
            <a:xfrm>
              <a:off x="4257675" y="1152525"/>
              <a:ext cx="1080000" cy="10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>
            <a:xfrm>
              <a:off x="4506111" y="1402748"/>
              <a:ext cx="583126" cy="583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3" name="그룹 52"/>
          <p:cNvGrpSpPr>
            <a:grpSpLocks noChangeAspect="1"/>
          </p:cNvGrpSpPr>
          <p:nvPr/>
        </p:nvGrpSpPr>
        <p:grpSpPr>
          <a:xfrm>
            <a:off x="4543600" y="1937754"/>
            <a:ext cx="323675" cy="323675"/>
            <a:chOff x="4257675" y="1152525"/>
            <a:chExt cx="1080000" cy="1080000"/>
          </a:xfrm>
        </p:grpSpPr>
        <p:sp>
          <p:nvSpPr>
            <p:cNvPr id="54" name="타원 53"/>
            <p:cNvSpPr>
              <a:spLocks noChangeAspect="1"/>
            </p:cNvSpPr>
            <p:nvPr/>
          </p:nvSpPr>
          <p:spPr>
            <a:xfrm>
              <a:off x="4257675" y="1152525"/>
              <a:ext cx="1080000" cy="10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타원 54"/>
            <p:cNvSpPr>
              <a:spLocks noChangeAspect="1"/>
            </p:cNvSpPr>
            <p:nvPr/>
          </p:nvSpPr>
          <p:spPr>
            <a:xfrm>
              <a:off x="4506111" y="1402748"/>
              <a:ext cx="583126" cy="583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7201075" y="1937754"/>
            <a:ext cx="323675" cy="323675"/>
            <a:chOff x="4257675" y="1152525"/>
            <a:chExt cx="1080000" cy="1080000"/>
          </a:xfrm>
        </p:grpSpPr>
        <p:sp>
          <p:nvSpPr>
            <p:cNvPr id="57" name="타원 56"/>
            <p:cNvSpPr>
              <a:spLocks noChangeAspect="1"/>
            </p:cNvSpPr>
            <p:nvPr/>
          </p:nvSpPr>
          <p:spPr>
            <a:xfrm>
              <a:off x="4257675" y="1152525"/>
              <a:ext cx="1080000" cy="10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/>
            <p:cNvSpPr>
              <a:spLocks noChangeAspect="1"/>
            </p:cNvSpPr>
            <p:nvPr/>
          </p:nvSpPr>
          <p:spPr>
            <a:xfrm>
              <a:off x="4506111" y="1402748"/>
              <a:ext cx="583126" cy="583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9" name="그룹 58"/>
          <p:cNvGrpSpPr>
            <a:grpSpLocks noChangeAspect="1"/>
          </p:cNvGrpSpPr>
          <p:nvPr/>
        </p:nvGrpSpPr>
        <p:grpSpPr>
          <a:xfrm>
            <a:off x="9858550" y="1937754"/>
            <a:ext cx="323675" cy="323675"/>
            <a:chOff x="4257675" y="1152525"/>
            <a:chExt cx="1080000" cy="1080000"/>
          </a:xfrm>
        </p:grpSpPr>
        <p:sp>
          <p:nvSpPr>
            <p:cNvPr id="60" name="타원 59"/>
            <p:cNvSpPr>
              <a:spLocks noChangeAspect="1"/>
            </p:cNvSpPr>
            <p:nvPr/>
          </p:nvSpPr>
          <p:spPr>
            <a:xfrm>
              <a:off x="4257675" y="1152525"/>
              <a:ext cx="1080000" cy="10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/>
            <p:cNvSpPr>
              <a:spLocks noChangeAspect="1"/>
            </p:cNvSpPr>
            <p:nvPr/>
          </p:nvSpPr>
          <p:spPr>
            <a:xfrm>
              <a:off x="4506111" y="1402748"/>
              <a:ext cx="583126" cy="583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0" y="3285235"/>
            <a:ext cx="12192000" cy="3399706"/>
            <a:chOff x="0" y="3285235"/>
            <a:chExt cx="12192000" cy="3399706"/>
          </a:xfrm>
        </p:grpSpPr>
        <p:sp>
          <p:nvSpPr>
            <p:cNvPr id="14" name="TextBox 13"/>
            <p:cNvSpPr txBox="1"/>
            <p:nvPr/>
          </p:nvSpPr>
          <p:spPr>
            <a:xfrm>
              <a:off x="3112513" y="5422399"/>
              <a:ext cx="3185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unit frame calculation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58231" y="5420966"/>
              <a:ext cx="1609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room effect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5038" y="5420966"/>
              <a:ext cx="3185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HRTF modeling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15706" y="5424305"/>
              <a:ext cx="1609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attenuation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0" y="5172283"/>
              <a:ext cx="12192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" name="그룹 21"/>
            <p:cNvGrpSpPr>
              <a:grpSpLocks noChangeAspect="1"/>
            </p:cNvGrpSpPr>
            <p:nvPr/>
          </p:nvGrpSpPr>
          <p:grpSpPr>
            <a:xfrm>
              <a:off x="1886125" y="5068908"/>
              <a:ext cx="323675" cy="323675"/>
              <a:chOff x="4257675" y="1152525"/>
              <a:chExt cx="1080000" cy="1080000"/>
            </a:xfrm>
          </p:grpSpPr>
          <p:sp>
            <p:nvSpPr>
              <p:cNvPr id="20" name="타원 19"/>
              <p:cNvSpPr>
                <a:spLocks noChangeAspect="1"/>
              </p:cNvSpPr>
              <p:nvPr/>
            </p:nvSpPr>
            <p:spPr>
              <a:xfrm>
                <a:off x="4257675" y="1152525"/>
                <a:ext cx="1080000" cy="108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타원 20"/>
              <p:cNvSpPr>
                <a:spLocks noChangeAspect="1"/>
              </p:cNvSpPr>
              <p:nvPr/>
            </p:nvSpPr>
            <p:spPr>
              <a:xfrm>
                <a:off x="4506111" y="1402748"/>
                <a:ext cx="583126" cy="583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2" name="그룹 31"/>
            <p:cNvGrpSpPr>
              <a:grpSpLocks noChangeAspect="1"/>
            </p:cNvGrpSpPr>
            <p:nvPr/>
          </p:nvGrpSpPr>
          <p:grpSpPr>
            <a:xfrm>
              <a:off x="4543600" y="5068908"/>
              <a:ext cx="323675" cy="323675"/>
              <a:chOff x="4257675" y="1152525"/>
              <a:chExt cx="1080000" cy="1080000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4257675" y="1152525"/>
                <a:ext cx="1080000" cy="108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타원 33"/>
              <p:cNvSpPr>
                <a:spLocks noChangeAspect="1"/>
              </p:cNvSpPr>
              <p:nvPr/>
            </p:nvSpPr>
            <p:spPr>
              <a:xfrm>
                <a:off x="4506111" y="1402748"/>
                <a:ext cx="583126" cy="583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5" name="그룹 34"/>
            <p:cNvGrpSpPr>
              <a:grpSpLocks noChangeAspect="1"/>
            </p:cNvGrpSpPr>
            <p:nvPr/>
          </p:nvGrpSpPr>
          <p:grpSpPr>
            <a:xfrm>
              <a:off x="7201075" y="5068908"/>
              <a:ext cx="323675" cy="323675"/>
              <a:chOff x="4257675" y="1152525"/>
              <a:chExt cx="1080000" cy="1080000"/>
            </a:xfrm>
          </p:grpSpPr>
          <p:sp>
            <p:nvSpPr>
              <p:cNvPr id="36" name="타원 35"/>
              <p:cNvSpPr>
                <a:spLocks noChangeAspect="1"/>
              </p:cNvSpPr>
              <p:nvPr/>
            </p:nvSpPr>
            <p:spPr>
              <a:xfrm>
                <a:off x="4257675" y="1152525"/>
                <a:ext cx="1080000" cy="108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/>
              <p:cNvSpPr>
                <a:spLocks noChangeAspect="1"/>
              </p:cNvSpPr>
              <p:nvPr/>
            </p:nvSpPr>
            <p:spPr>
              <a:xfrm>
                <a:off x="4506111" y="1402748"/>
                <a:ext cx="583126" cy="583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/>
            <p:cNvGrpSpPr>
              <a:grpSpLocks noChangeAspect="1"/>
            </p:cNvGrpSpPr>
            <p:nvPr/>
          </p:nvGrpSpPr>
          <p:grpSpPr>
            <a:xfrm>
              <a:off x="9858550" y="5068908"/>
              <a:ext cx="323675" cy="323675"/>
              <a:chOff x="4257675" y="1152525"/>
              <a:chExt cx="1080000" cy="1080000"/>
            </a:xfrm>
          </p:grpSpPr>
          <p:sp>
            <p:nvSpPr>
              <p:cNvPr id="39" name="타원 38"/>
              <p:cNvSpPr>
                <a:spLocks noChangeAspect="1"/>
              </p:cNvSpPr>
              <p:nvPr/>
            </p:nvSpPr>
            <p:spPr>
              <a:xfrm>
                <a:off x="4257675" y="1152525"/>
                <a:ext cx="1080000" cy="108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타원 39"/>
              <p:cNvSpPr>
                <a:spLocks noChangeAspect="1"/>
              </p:cNvSpPr>
              <p:nvPr/>
            </p:nvSpPr>
            <p:spPr>
              <a:xfrm>
                <a:off x="4506111" y="1402748"/>
                <a:ext cx="583126" cy="583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3238" y="3285235"/>
              <a:ext cx="2039345" cy="1523214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3" r="8463"/>
            <a:stretch/>
          </p:blipFill>
          <p:spPr>
            <a:xfrm>
              <a:off x="8844048" y="3288756"/>
              <a:ext cx="2352676" cy="1519693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71" y="3285235"/>
              <a:ext cx="2508332" cy="1523214"/>
            </a:xfrm>
            <a:prstGeom prst="rect">
              <a:avLst/>
            </a:prstGeom>
          </p:spPr>
        </p:pic>
        <p:grpSp>
          <p:nvGrpSpPr>
            <p:cNvPr id="65" name="그룹 64"/>
            <p:cNvGrpSpPr>
              <a:grpSpLocks noChangeAspect="1"/>
            </p:cNvGrpSpPr>
            <p:nvPr/>
          </p:nvGrpSpPr>
          <p:grpSpPr>
            <a:xfrm>
              <a:off x="3618430" y="3428493"/>
              <a:ext cx="2403181" cy="1239423"/>
              <a:chOff x="0" y="-489858"/>
              <a:chExt cx="12072256" cy="6694713"/>
            </a:xfrm>
          </p:grpSpPr>
          <p:cxnSp>
            <p:nvCxnSpPr>
              <p:cNvPr id="66" name="직선 연결선 65"/>
              <p:cNvCxnSpPr/>
              <p:nvPr/>
            </p:nvCxnSpPr>
            <p:spPr>
              <a:xfrm>
                <a:off x="10017078" y="141514"/>
                <a:ext cx="0" cy="5431969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3396342" y="141514"/>
                <a:ext cx="0" cy="5431969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1698171" y="141514"/>
                <a:ext cx="0" cy="5431969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그룹 68"/>
              <p:cNvGrpSpPr/>
              <p:nvPr/>
            </p:nvGrpSpPr>
            <p:grpSpPr>
              <a:xfrm>
                <a:off x="0" y="-489858"/>
                <a:ext cx="12072256" cy="6694713"/>
                <a:chOff x="478972" y="435428"/>
                <a:chExt cx="12072256" cy="6694713"/>
              </a:xfrm>
            </p:grpSpPr>
            <p:sp>
              <p:nvSpPr>
                <p:cNvPr id="83" name="직사각형 82"/>
                <p:cNvSpPr/>
                <p:nvPr/>
              </p:nvSpPr>
              <p:spPr>
                <a:xfrm>
                  <a:off x="478972" y="435428"/>
                  <a:ext cx="1698171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2177143" y="435428"/>
                  <a:ext cx="1698171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3875314" y="435428"/>
                  <a:ext cx="1698171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10493829" y="435428"/>
                  <a:ext cx="1698171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5573485" y="435428"/>
                  <a:ext cx="4920344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478973" y="1338942"/>
                  <a:ext cx="359228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2177143" y="1338942"/>
                  <a:ext cx="359228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3875314" y="1338942"/>
                  <a:ext cx="359228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10493829" y="1338942"/>
                  <a:ext cx="359228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478972" y="2242456"/>
                  <a:ext cx="2057399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2177143" y="3145970"/>
                  <a:ext cx="2057399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3875314" y="4049484"/>
                  <a:ext cx="2057399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10493829" y="5595255"/>
                  <a:ext cx="2057399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478972" y="6498769"/>
                  <a:ext cx="12072256" cy="63137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70" name="TextBox 69"/>
            <p:cNvSpPr txBox="1"/>
            <p:nvPr/>
          </p:nvSpPr>
          <p:spPr>
            <a:xfrm>
              <a:off x="9564315" y="6207887"/>
              <a:ext cx="25215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And C++ study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7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l="12410" t="27556" r="39730" b="64669"/>
          <a:stretch/>
        </p:blipFill>
        <p:spPr>
          <a:xfrm>
            <a:off x="3882595" y="3132089"/>
            <a:ext cx="9548897" cy="87264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pplying r</a:t>
            </a:r>
            <a:r>
              <a:rPr kumimoji="0" lang="en-US" altLang="ko-KR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oom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effect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2600" t="63948" r="39615" b="27811"/>
          <a:stretch/>
        </p:blipFill>
        <p:spPr>
          <a:xfrm>
            <a:off x="3854020" y="1838994"/>
            <a:ext cx="9430321" cy="91723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237616" y="1633971"/>
            <a:ext cx="5143501" cy="4791075"/>
            <a:chOff x="323850" y="1457325"/>
            <a:chExt cx="5143501" cy="4791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850" y="1457325"/>
              <a:ext cx="4674220" cy="479107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 flipV="1">
              <a:off x="2752725" y="3771900"/>
              <a:ext cx="1000125" cy="200977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752725" y="3771900"/>
              <a:ext cx="1000125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752725" y="3771900"/>
              <a:ext cx="0" cy="2009775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3679741" y="371474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60961" y="3305175"/>
              <a:ext cx="2806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mic_location_x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mic_location_y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37616" y="1092832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rovided room : octagon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1117" y="1448608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&lt;1&gt; HRIR position info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81117" y="2746209"/>
            <a:ext cx="376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onvolution of filtered frame and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rir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6694176" y="5709259"/>
            <a:ext cx="672330" cy="29900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6694176" y="4595970"/>
            <a:ext cx="672330" cy="29900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63981" y="4331351"/>
            <a:ext cx="1880890" cy="8282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63981" y="5444640"/>
            <a:ext cx="1880890" cy="8282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578831" y="4301238"/>
            <a:ext cx="2266631" cy="197164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8996701" y="4595970"/>
            <a:ext cx="672330" cy="29900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8996701" y="5709259"/>
            <a:ext cx="672330" cy="299003"/>
          </a:xfrm>
          <a:prstGeom prst="rightArrow">
            <a:avLst>
              <a:gd name="adj1" fmla="val 26320"/>
              <a:gd name="adj2" fmla="val 559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321406" y="4331351"/>
            <a:ext cx="1880890" cy="8282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321406" y="5444640"/>
            <a:ext cx="1880890" cy="8282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63981" y="4540086"/>
            <a:ext cx="18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mic_location_x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63981" y="5674094"/>
            <a:ext cx="18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mic_location_y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49054" y="5689483"/>
            <a:ext cx="188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l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ength of base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40711" y="4576194"/>
            <a:ext cx="188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h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eight of triangle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93106" y="4838258"/>
            <a:ext cx="24417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zimuth angle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-&gt; HRIR filter coefficients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4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DEMO : scenario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74111" t="21481" r="21939" b="76266"/>
          <a:stretch/>
        </p:blipFill>
        <p:spPr>
          <a:xfrm>
            <a:off x="5833791" y="2607997"/>
            <a:ext cx="1481954" cy="2534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4111" t="23573" r="22337" b="74495"/>
          <a:stretch/>
        </p:blipFill>
        <p:spPr>
          <a:xfrm>
            <a:off x="8749891" y="5860070"/>
            <a:ext cx="1645939" cy="2685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74111" t="29472" r="22800" b="68377"/>
          <a:stretch/>
        </p:blipFill>
        <p:spPr>
          <a:xfrm>
            <a:off x="9981150" y="3468394"/>
            <a:ext cx="1724307" cy="3603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74111" t="31457" r="20216" b="66652"/>
          <a:stretch/>
        </p:blipFill>
        <p:spPr>
          <a:xfrm>
            <a:off x="7902304" y="2844216"/>
            <a:ext cx="1908178" cy="1907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74111" t="33387" r="23273" b="64669"/>
          <a:stretch/>
        </p:blipFill>
        <p:spPr>
          <a:xfrm>
            <a:off x="1049821" y="4562291"/>
            <a:ext cx="966234" cy="2155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74111" t="37295" r="21967" b="60748"/>
          <a:stretch/>
        </p:blipFill>
        <p:spPr>
          <a:xfrm>
            <a:off x="6670218" y="4604640"/>
            <a:ext cx="1777179" cy="266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74111" t="39277" r="23424" b="58679"/>
          <a:stretch/>
        </p:blipFill>
        <p:spPr>
          <a:xfrm>
            <a:off x="2886789" y="3797894"/>
            <a:ext cx="920632" cy="2289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74310" t="41338" r="19710" b="56921"/>
          <a:stretch/>
        </p:blipFill>
        <p:spPr>
          <a:xfrm>
            <a:off x="4495505" y="5649742"/>
            <a:ext cx="2104300" cy="184036"/>
          </a:xfrm>
          <a:prstGeom prst="rect">
            <a:avLst/>
          </a:prstGeom>
        </p:spPr>
      </p:pic>
      <p:sp>
        <p:nvSpPr>
          <p:cNvPr id="19" name="팔각형 18"/>
          <p:cNvSpPr>
            <a:spLocks noChangeAspect="1"/>
          </p:cNvSpPr>
          <p:nvPr/>
        </p:nvSpPr>
        <p:spPr>
          <a:xfrm>
            <a:off x="601484" y="1687766"/>
            <a:ext cx="3880040" cy="3880040"/>
          </a:xfrm>
          <a:prstGeom prst="octag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3965" y="1744716"/>
            <a:ext cx="1095077" cy="109507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6" b="98286" l="60333" r="100000">
                        <a14:foregroundMark x1="83000" y1="6286" x2="87333" y2="6571"/>
                      </a14:backgroundRemoval>
                    </a14:imgEffect>
                  </a14:imgLayer>
                </a14:imgProps>
              </a:ext>
            </a:extLst>
          </a:blip>
          <a:srcRect l="64875"/>
          <a:stretch/>
        </p:blipFill>
        <p:spPr>
          <a:xfrm>
            <a:off x="1102164" y="3797894"/>
            <a:ext cx="478909" cy="79533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6" b="98286" l="60333" r="100000">
                        <a14:foregroundMark x1="83000" y1="6286" x2="87333" y2="6571"/>
                      </a14:backgroundRemoval>
                    </a14:imgEffect>
                  </a14:imgLayer>
                </a14:imgProps>
              </a:ext>
            </a:extLst>
          </a:blip>
          <a:srcRect l="64875"/>
          <a:stretch/>
        </p:blipFill>
        <p:spPr>
          <a:xfrm>
            <a:off x="2516319" y="3330726"/>
            <a:ext cx="478909" cy="7953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6" b="98286" l="60333" r="100000">
                        <a14:foregroundMark x1="83000" y1="6286" x2="87333" y2="6571"/>
                      </a14:backgroundRemoval>
                    </a14:imgEffect>
                  </a14:imgLayer>
                </a14:imgProps>
              </a:ext>
            </a:extLst>
          </a:blip>
          <a:srcRect l="64875"/>
          <a:stretch/>
        </p:blipFill>
        <p:spPr>
          <a:xfrm>
            <a:off x="4230112" y="2669143"/>
            <a:ext cx="478909" cy="7953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74111" t="35304" r="22488" b="62559"/>
          <a:stretch/>
        </p:blipFill>
        <p:spPr>
          <a:xfrm>
            <a:off x="2085261" y="2669143"/>
            <a:ext cx="1755828" cy="3309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74111" t="25450" r="23366" b="70520"/>
          <a:stretch/>
        </p:blipFill>
        <p:spPr>
          <a:xfrm>
            <a:off x="4724577" y="2977659"/>
            <a:ext cx="931710" cy="44639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8000" y1="35500" x2="38500" y2="4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3788" y="1160167"/>
            <a:ext cx="1461960" cy="146196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500" b="94286" l="1299" r="98413">
                        <a14:foregroundMark x1="45599" y1="25714" x2="48918" y2="28929"/>
                        <a14:foregroundMark x1="53102" y1="74643" x2="53535" y2="77500"/>
                        <a14:foregroundMark x1="49928" y1="76429" x2="49351" y2="8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9900" y="4443297"/>
            <a:ext cx="3506513" cy="141677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709" b="89936" l="9904" r="89936">
                        <a14:foregroundMark x1="61342" y1="19010" x2="67891" y2="21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719480" y="1585381"/>
            <a:ext cx="1382198" cy="138219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8243">
                        <a14:foregroundMark x1="30671" y1="6390" x2="37859" y2="107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40818" y="4639794"/>
            <a:ext cx="928012" cy="92801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154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810482" y="1105692"/>
            <a:ext cx="1745273" cy="24704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12027" y="5655815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l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ecture room - octagon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0000" l="1733" r="99505">
                        <a14:foregroundMark x1="25248" y1="54286" x2="31931" y2="60357"/>
                        <a14:foregroundMark x1="34158" y1="33571" x2="37871" y2="33571"/>
                        <a14:foregroundMark x1="62376" y1="33214" x2="67574" y2="33571"/>
                        <a14:foregroundMark x1="60644" y1="17500" x2="66089" y2="18571"/>
                        <a14:foregroundMark x1="34901" y1="18571" x2="40842" y2="17500"/>
                        <a14:foregroundMark x1="49505" y1="37857" x2="50000" y2="43929"/>
                        <a14:foregroundMark x1="49752" y1="63214" x2="49752" y2="73929"/>
                        <a14:foregroundMark x1="50000" y1="23214" x2="50000" y2="27143"/>
                        <a14:foregroundMark x1="25990" y1="38214" x2="28218" y2="3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4768" y="3263318"/>
            <a:ext cx="2352275" cy="163028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6" b="98286" l="60333" r="100000">
                        <a14:foregroundMark x1="83000" y1="6286" x2="87333" y2="6571"/>
                      </a14:backgroundRemoval>
                    </a14:imgEffect>
                  </a14:imgLayer>
                </a14:imgProps>
              </a:ext>
            </a:extLst>
          </a:blip>
          <a:srcRect l="64875"/>
          <a:stretch/>
        </p:blipFill>
        <p:spPr>
          <a:xfrm>
            <a:off x="5982948" y="3178241"/>
            <a:ext cx="591820" cy="9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DEMO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91406" y="3411191"/>
            <a:ext cx="1609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room effect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8413" y="3411191"/>
            <a:ext cx="3185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HRTF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8056" y="3414530"/>
            <a:ext cx="1609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attenuation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3162508"/>
            <a:ext cx="12192000" cy="10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9" name="그룹 28"/>
          <p:cNvGrpSpPr>
            <a:grpSpLocks noChangeAspect="1"/>
          </p:cNvGrpSpPr>
          <p:nvPr/>
        </p:nvGrpSpPr>
        <p:grpSpPr>
          <a:xfrm>
            <a:off x="2219500" y="3059133"/>
            <a:ext cx="323675" cy="323675"/>
            <a:chOff x="4257675" y="1152525"/>
            <a:chExt cx="1080000" cy="1080000"/>
          </a:xfrm>
        </p:grpSpPr>
        <p:sp>
          <p:nvSpPr>
            <p:cNvPr id="61" name="타원 60"/>
            <p:cNvSpPr>
              <a:spLocks noChangeAspect="1"/>
            </p:cNvSpPr>
            <p:nvPr/>
          </p:nvSpPr>
          <p:spPr>
            <a:xfrm>
              <a:off x="4257675" y="1152525"/>
              <a:ext cx="1080000" cy="10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/>
            <p:cNvSpPr>
              <a:spLocks noChangeAspect="1"/>
            </p:cNvSpPr>
            <p:nvPr/>
          </p:nvSpPr>
          <p:spPr>
            <a:xfrm>
              <a:off x="4506111" y="1402748"/>
              <a:ext cx="583126" cy="583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5934250" y="3059133"/>
            <a:ext cx="323675" cy="323675"/>
            <a:chOff x="4257675" y="1152525"/>
            <a:chExt cx="1080000" cy="1080000"/>
          </a:xfrm>
        </p:grpSpPr>
        <p:sp>
          <p:nvSpPr>
            <p:cNvPr id="57" name="타원 56"/>
            <p:cNvSpPr>
              <a:spLocks noChangeAspect="1"/>
            </p:cNvSpPr>
            <p:nvPr/>
          </p:nvSpPr>
          <p:spPr>
            <a:xfrm>
              <a:off x="4257675" y="1152525"/>
              <a:ext cx="1080000" cy="10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/>
            <p:cNvSpPr>
              <a:spLocks noChangeAspect="1"/>
            </p:cNvSpPr>
            <p:nvPr/>
          </p:nvSpPr>
          <p:spPr>
            <a:xfrm>
              <a:off x="4506111" y="1402748"/>
              <a:ext cx="583126" cy="583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>
            <a:grpSpLocks noChangeAspect="1"/>
          </p:cNvGrpSpPr>
          <p:nvPr/>
        </p:nvGrpSpPr>
        <p:grpSpPr>
          <a:xfrm>
            <a:off x="9610900" y="3059133"/>
            <a:ext cx="323675" cy="323675"/>
            <a:chOff x="4257675" y="1152525"/>
            <a:chExt cx="1080000" cy="1080000"/>
          </a:xfrm>
        </p:grpSpPr>
        <p:sp>
          <p:nvSpPr>
            <p:cNvPr id="55" name="타원 54"/>
            <p:cNvSpPr>
              <a:spLocks noChangeAspect="1"/>
            </p:cNvSpPr>
            <p:nvPr/>
          </p:nvSpPr>
          <p:spPr>
            <a:xfrm>
              <a:off x="4257675" y="1152525"/>
              <a:ext cx="1080000" cy="10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4506111" y="1402748"/>
              <a:ext cx="583126" cy="583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13" y="1275460"/>
            <a:ext cx="2039345" cy="152321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8463"/>
          <a:stretch/>
        </p:blipFill>
        <p:spPr>
          <a:xfrm>
            <a:off x="8596398" y="1278981"/>
            <a:ext cx="2352676" cy="151969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46" y="1275460"/>
            <a:ext cx="2508332" cy="152321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000" y1="35500" x2="38500" y2="4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0776" y="4394381"/>
            <a:ext cx="1461960" cy="146196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5647" y="4204272"/>
            <a:ext cx="1778128" cy="1778128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54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282450" y="4184823"/>
            <a:ext cx="1180847" cy="167151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8243">
                        <a14:foregroundMark x1="30671" y1="6390" x2="37859" y2="107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75277" y="4094197"/>
            <a:ext cx="869777" cy="869777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709" b="89936" l="9904" r="89936">
                        <a14:foregroundMark x1="61342" y1="19010" x2="67891" y2="21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99888" y="5186482"/>
            <a:ext cx="1273110" cy="127311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0000" l="1733" r="99505">
                        <a14:foregroundMark x1="25248" y1="54286" x2="31931" y2="60357"/>
                        <a14:foregroundMark x1="34158" y1="33571" x2="37871" y2="33571"/>
                        <a14:foregroundMark x1="62376" y1="33214" x2="67574" y2="33571"/>
                        <a14:foregroundMark x1="60644" y1="17500" x2="66089" y2="18571"/>
                        <a14:foregroundMark x1="34901" y1="18571" x2="40842" y2="17500"/>
                        <a14:foregroundMark x1="49505" y1="37857" x2="50000" y2="43929"/>
                        <a14:foregroundMark x1="49752" y1="63214" x2="49752" y2="73929"/>
                        <a14:foregroundMark x1="50000" y1="23214" x2="50000" y2="27143"/>
                        <a14:foregroundMark x1="25990" y1="38214" x2="28218" y2="3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7855" y="4028508"/>
            <a:ext cx="1670791" cy="115797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500" b="94286" l="1299" r="98413">
                        <a14:foregroundMark x1="45599" y1="25714" x2="48918" y2="28929"/>
                        <a14:foregroundMark x1="53102" y1="74643" x2="53535" y2="77500"/>
                        <a14:foregroundMark x1="49928" y1="76429" x2="49351" y2="8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9500" y="5344312"/>
            <a:ext cx="2110203" cy="8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DEMO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3394" b="5871"/>
          <a:stretch/>
        </p:blipFill>
        <p:spPr>
          <a:xfrm>
            <a:off x="1524000" y="875655"/>
            <a:ext cx="9799754" cy="5937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136" y="816272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24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udacity</a:t>
            </a:r>
            <a:endParaRPr kumimoji="0" lang="ko-KR" alt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343025" y="1781175"/>
            <a:ext cx="828675" cy="4000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343025" y="3524250"/>
            <a:ext cx="828675" cy="4000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343025" y="5292311"/>
            <a:ext cx="828675" cy="4000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53332" b="5515"/>
          <a:stretch/>
        </p:blipFill>
        <p:spPr>
          <a:xfrm>
            <a:off x="4785263" y="875655"/>
            <a:ext cx="9775960" cy="593771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638674" y="1781175"/>
            <a:ext cx="828675" cy="4000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38674" y="3524250"/>
            <a:ext cx="828675" cy="4000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638674" y="5168808"/>
            <a:ext cx="828675" cy="4000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638674" y="5568858"/>
            <a:ext cx="828675" cy="4000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Troubleshooting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371" y="1055394"/>
            <a:ext cx="1117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3 issues in last meeting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1369" y="1672706"/>
            <a:ext cx="11179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5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1. Sound shrinks.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3" y="2246538"/>
            <a:ext cx="5875529" cy="4724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361682" y="2166593"/>
            <a:ext cx="3642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1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Division code is deleted.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1369" y="2815797"/>
            <a:ext cx="11179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5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2. </a:t>
            </a:r>
            <a:r>
              <a:rPr lang="en-US" altLang="ko-KR" sz="2500" dirty="0">
                <a:latin typeface="Bahnschrift Light" panose="020B0502040204020203" pitchFamily="34" charset="0"/>
              </a:rPr>
              <a:t>The sound source goes back to the beginning.</a:t>
            </a:r>
            <a:r>
              <a:rPr lang="en-US" altLang="ko-KR" sz="25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3" y="3760544"/>
            <a:ext cx="2629155" cy="580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3" y="3329757"/>
            <a:ext cx="2335149" cy="3938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83211" y="3579693"/>
            <a:ext cx="74676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1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Play by computer’s local player, not </a:t>
            </a:r>
            <a:r>
              <a:rPr lang="en-US" altLang="ko-KR" sz="2100" dirty="0" err="1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ipd.Audio</a:t>
            </a:r>
            <a:endParaRPr lang="en-US" altLang="ko-KR" sz="2100" dirty="0" smtClean="0">
              <a:solidFill>
                <a:prstClr val="black"/>
              </a:solidFill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1369" y="4462884"/>
            <a:ext cx="11179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500" dirty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3</a:t>
            </a:r>
            <a:r>
              <a:rPr lang="en-US" altLang="ko-KR" sz="25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. </a:t>
            </a:r>
            <a:r>
              <a:rPr lang="en-US" altLang="ko-KR" sz="2500" dirty="0" smtClean="0">
                <a:latin typeface="Bahnschrift Light" panose="020B0502040204020203" pitchFamily="34" charset="0"/>
              </a:rPr>
              <a:t>Spike sound in the result audio.</a:t>
            </a:r>
            <a:r>
              <a:rPr lang="en-US" altLang="ko-KR" sz="25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0" y="5028316"/>
            <a:ext cx="4496190" cy="131837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979000" y="5028316"/>
            <a:ext cx="5943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1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Multiply window function to every unit frame.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79000" y="5608026"/>
            <a:ext cx="6217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100" b="1" i="1" dirty="0" smtClean="0">
                <a:solidFill>
                  <a:prstClr val="black"/>
                </a:solidFill>
                <a:latin typeface="Bahnschrift" panose="020B0502040204020203" pitchFamily="34" charset="0"/>
                <a:ea typeface="맑은 고딕" panose="020B0503020000020004" pitchFamily="50" charset="-127"/>
              </a:rPr>
              <a:t>Note) Window function should have zero-end.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100" b="1" i="1" dirty="0" smtClean="0">
                <a:solidFill>
                  <a:prstClr val="black"/>
                </a:solidFill>
                <a:latin typeface="Bahnschrift" panose="020B0502040204020203" pitchFamily="34" charset="0"/>
                <a:ea typeface="맑은 고딕" panose="020B0503020000020004" pitchFamily="50" charset="-127"/>
              </a:rPr>
              <a:t>Ex. </a:t>
            </a:r>
            <a:r>
              <a:rPr lang="en-US" altLang="ko-KR" sz="2100" b="1" i="1" dirty="0" err="1" smtClean="0">
                <a:solidFill>
                  <a:prstClr val="black"/>
                </a:solidFill>
                <a:latin typeface="Bahnschrift" panose="020B0502040204020203" pitchFamily="34" charset="0"/>
                <a:ea typeface="맑은 고딕" panose="020B0503020000020004" pitchFamily="50" charset="-127"/>
              </a:rPr>
              <a:t>Hanning</a:t>
            </a:r>
            <a:r>
              <a:rPr lang="en-US" altLang="ko-KR" sz="2100" b="1" i="1" dirty="0" smtClean="0">
                <a:solidFill>
                  <a:prstClr val="black"/>
                </a:solidFill>
                <a:latin typeface="Bahnschrift" panose="020B0502040204020203" pitchFamily="34" charset="0"/>
                <a:ea typeface="맑은 고딕" panose="020B0503020000020004" pitchFamily="50" charset="-127"/>
              </a:rPr>
              <a:t>, Blackman </a:t>
            </a:r>
            <a:r>
              <a:rPr lang="en-US" altLang="ko-KR" sz="2100" b="1" i="1" dirty="0" err="1" smtClean="0">
                <a:solidFill>
                  <a:prstClr val="black"/>
                </a:solidFill>
                <a:latin typeface="Bahnschrift" panose="020B0502040204020203" pitchFamily="34" charset="0"/>
                <a:ea typeface="맑은 고딕" panose="020B0503020000020004" pitchFamily="50" charset="-127"/>
              </a:rPr>
              <a:t>etc</a:t>
            </a:r>
            <a:r>
              <a:rPr lang="en-US" altLang="ko-KR" sz="2100" b="1" i="1" dirty="0" smtClean="0">
                <a:solidFill>
                  <a:prstClr val="black"/>
                </a:solidFill>
                <a:latin typeface="Bahnschrift" panose="020B0502040204020203" pitchFamily="34" charset="0"/>
                <a:ea typeface="맑은 고딕" panose="020B0503020000020004" pitchFamily="50" charset="-127"/>
              </a:rPr>
              <a:t>  (NOT  RECTANGULAR)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066" y="2746303"/>
            <a:ext cx="2118517" cy="23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What to Improve?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76687" y="3233777"/>
            <a:ext cx="2152650" cy="5539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Attenuation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43625" y="3787775"/>
            <a:ext cx="4752024" cy="5539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Change method parameter</a:t>
            </a: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/>
          <p:cNvCxnSpPr>
            <a:stCxn id="4" idx="2"/>
          </p:cNvCxnSpPr>
          <p:nvPr/>
        </p:nvCxnSpPr>
        <p:spPr>
          <a:xfrm>
            <a:off x="6096000" y="774700"/>
            <a:ext cx="66675" cy="6083300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headEnd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0" y="3759200"/>
            <a:ext cx="12192000" cy="38100"/>
          </a:xfrm>
          <a:prstGeom prst="straightConnector1">
            <a:avLst/>
          </a:prstGeom>
          <a:ln w="25400" cmpd="dbl">
            <a:solidFill>
              <a:schemeClr val="tx1"/>
            </a:solidFill>
            <a:prstDash val="sysDot"/>
            <a:headEnd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29100" y="3759200"/>
            <a:ext cx="1914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Modeling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29337" y="3262352"/>
            <a:ext cx="2628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RIR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434" y="4036199"/>
            <a:ext cx="350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N</a:t>
            </a:r>
            <a:r>
              <a:rPr lang="en-US" altLang="ko-KR" sz="2400" dirty="0" smtClean="0">
                <a:solidFill>
                  <a:prstClr val="black"/>
                </a:solidFill>
                <a:latin typeface="Bahnschrift Light" panose="020B0502040204020203" pitchFamily="34" charset="0"/>
                <a:ea typeface="맑은 고딕" panose="020B0503020000020004" pitchFamily="50" charset="-127"/>
              </a:rPr>
              <a:t>eed denser position set.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4" y="4711095"/>
            <a:ext cx="3152643" cy="180811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710411" y="4977119"/>
            <a:ext cx="20007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5°</a:t>
            </a:r>
            <a:r>
              <a:rPr kumimoji="0" lang="en-US" altLang="ko-KR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→ 2.5</a:t>
            </a:r>
            <a:r>
              <a:rPr lang="en-US" altLang="ko-KR" sz="26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°</a:t>
            </a:r>
            <a:endParaRPr kumimoji="0" lang="en-US" altLang="ko-KR" sz="2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10411" y="5452632"/>
            <a:ext cx="20007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</a:rPr>
              <a:t>7.5°</a:t>
            </a:r>
            <a:r>
              <a:rPr kumimoji="0" lang="en-US" altLang="ko-KR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→ 5</a:t>
            </a:r>
            <a:r>
              <a:rPr lang="en-US" altLang="ko-KR" sz="26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°</a:t>
            </a:r>
            <a:endParaRPr kumimoji="0" lang="en-US" altLang="ko-KR" sz="2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45088" y="4875261"/>
            <a:ext cx="714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ko-KR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Ex)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37" y="1248798"/>
            <a:ext cx="2528543" cy="153575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440" y="1276575"/>
            <a:ext cx="2376488" cy="1473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56836" y="2895950"/>
            <a:ext cx="26993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latin typeface="Bahnschrift Light" panose="020B0502040204020203" pitchFamily="34" charset="0"/>
              </a:rPr>
              <a:t>More Room Data</a:t>
            </a:r>
            <a:endParaRPr lang="ko-KR" altLang="en-US" sz="2600" dirty="0">
              <a:latin typeface="Bahnschrift Light" panose="020B05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6" y="1130095"/>
            <a:ext cx="3222682" cy="21036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18558" y="1385675"/>
            <a:ext cx="21844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Bahnschrift Light" panose="020B0502040204020203" pitchFamily="34" charset="0"/>
              </a:rPr>
              <a:t>Implement Doppler Effect additionally.</a:t>
            </a:r>
          </a:p>
          <a:p>
            <a:pPr algn="ctr"/>
            <a:r>
              <a:rPr lang="en-US" altLang="ko-KR" sz="2000" dirty="0" smtClean="0">
                <a:latin typeface="Bahnschrift Light" panose="020B0502040204020203" pitchFamily="34" charset="0"/>
              </a:rPr>
              <a:t>Ex) Airplane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84" y="4424405"/>
            <a:ext cx="2819644" cy="26672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84" y="4720760"/>
            <a:ext cx="3517816" cy="14976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76898" y="4662720"/>
            <a:ext cx="2571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hnschrift Light" panose="020B0502040204020203" pitchFamily="34" charset="0"/>
              </a:rPr>
              <a:t>Inconvenient to change </a:t>
            </a:r>
            <a:r>
              <a:rPr lang="en-US" altLang="ko-KR" sz="2000" dirty="0" smtClean="0">
                <a:latin typeface="Bahnschrift Light" panose="020B0502040204020203" pitchFamily="34" charset="0"/>
              </a:rPr>
              <a:t>position info </a:t>
            </a:r>
            <a:r>
              <a:rPr lang="en-US" altLang="ko-KR" sz="2000" dirty="0">
                <a:latin typeface="Bahnschrift Light" panose="020B0502040204020203" pitchFamily="34" charset="0"/>
              </a:rPr>
              <a:t>within a function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74604" y="6256528"/>
            <a:ext cx="566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ahnschrift Light" panose="020B0502040204020203" pitchFamily="34" charset="0"/>
              </a:rPr>
              <a:t>Maybe…Position info is received as parameters.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9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Upcoming</a:t>
            </a:r>
            <a:r>
              <a:rPr kumimoji="0" lang="en-US" altLang="ko-KR" sz="2400" b="1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Features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/>
          <p:cNvCxnSpPr>
            <a:stCxn id="4" idx="2"/>
          </p:cNvCxnSpPr>
          <p:nvPr/>
        </p:nvCxnSpPr>
        <p:spPr>
          <a:xfrm>
            <a:off x="6096000" y="774700"/>
            <a:ext cx="66675" cy="6083300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headEnd w="med" len="lg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98027" y="959008"/>
            <a:ext cx="1914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Occlusion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12032" y="959008"/>
            <a:ext cx="2628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Reverberation</a:t>
            </a:r>
          </a:p>
        </p:txBody>
      </p:sp>
      <p:sp>
        <p:nvSpPr>
          <p:cNvPr id="38" name="타원 37"/>
          <p:cNvSpPr>
            <a:spLocks noChangeAspect="1"/>
          </p:cNvSpPr>
          <p:nvPr/>
        </p:nvSpPr>
        <p:spPr>
          <a:xfrm>
            <a:off x="322207" y="2510573"/>
            <a:ext cx="1656001" cy="165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91871" y="3267055"/>
            <a:ext cx="228600" cy="8995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0321" y="2634595"/>
            <a:ext cx="1216154" cy="1531978"/>
          </a:xfrm>
          <a:prstGeom prst="rect">
            <a:avLst/>
          </a:prstGeom>
        </p:spPr>
      </p:pic>
      <p:cxnSp>
        <p:nvCxnSpPr>
          <p:cNvPr id="16" name="직선 연결선 15"/>
          <p:cNvCxnSpPr>
            <a:stCxn id="38" idx="0"/>
          </p:cNvCxnSpPr>
          <p:nvPr/>
        </p:nvCxnSpPr>
        <p:spPr>
          <a:xfrm>
            <a:off x="1150208" y="2510573"/>
            <a:ext cx="2308800" cy="3430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38" idx="7"/>
          </p:cNvCxnSpPr>
          <p:nvPr/>
        </p:nvCxnSpPr>
        <p:spPr>
          <a:xfrm>
            <a:off x="1735692" y="2753089"/>
            <a:ext cx="1723316" cy="1005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8" idx="6"/>
          </p:cNvCxnSpPr>
          <p:nvPr/>
        </p:nvCxnSpPr>
        <p:spPr>
          <a:xfrm flipV="1">
            <a:off x="1978208" y="2849982"/>
            <a:ext cx="1480800" cy="4885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38" idx="5"/>
          </p:cNvCxnSpPr>
          <p:nvPr/>
        </p:nvCxnSpPr>
        <p:spPr>
          <a:xfrm flipV="1">
            <a:off x="1735692" y="2853671"/>
            <a:ext cx="1723316" cy="107038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38" idx="4"/>
          </p:cNvCxnSpPr>
          <p:nvPr/>
        </p:nvCxnSpPr>
        <p:spPr>
          <a:xfrm flipV="1">
            <a:off x="1150208" y="2857361"/>
            <a:ext cx="2281009" cy="13092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38" idx="3"/>
          </p:cNvCxnSpPr>
          <p:nvPr/>
        </p:nvCxnSpPr>
        <p:spPr>
          <a:xfrm flipV="1">
            <a:off x="564723" y="2857362"/>
            <a:ext cx="2866494" cy="106669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38" idx="2"/>
          </p:cNvCxnSpPr>
          <p:nvPr/>
        </p:nvCxnSpPr>
        <p:spPr>
          <a:xfrm flipV="1">
            <a:off x="322207" y="2857360"/>
            <a:ext cx="3109010" cy="48121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38" idx="1"/>
          </p:cNvCxnSpPr>
          <p:nvPr/>
        </p:nvCxnSpPr>
        <p:spPr>
          <a:xfrm>
            <a:off x="564723" y="2753089"/>
            <a:ext cx="2866494" cy="10427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4213" y="2923074"/>
            <a:ext cx="1291988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Sound Source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67281" y="4214818"/>
            <a:ext cx="215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Ray Tracing&gt;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39327" y="4189656"/>
            <a:ext cx="113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Obstacle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1566" y="2572547"/>
            <a:ext cx="2002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Sound Level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5632918" y="2608689"/>
            <a:ext cx="1" cy="358601"/>
          </a:xfrm>
          <a:prstGeom prst="straightConnector1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6951731" y="1771806"/>
            <a:ext cx="4347429" cy="2171107"/>
            <a:chOff x="7883694" y="1117234"/>
            <a:chExt cx="3403089" cy="18831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8640" y="1649505"/>
              <a:ext cx="788143" cy="78814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883694" y="1626422"/>
              <a:ext cx="834310" cy="83431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951872" y="1252498"/>
              <a:ext cx="3266733" cy="1592907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91165" y="2212229"/>
              <a:ext cx="788143" cy="788143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191166" y="1117234"/>
              <a:ext cx="788143" cy="788143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142" y="2563712"/>
            <a:ext cx="456601" cy="456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27" y="4020498"/>
            <a:ext cx="4808637" cy="20575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156874" y="4864270"/>
            <a:ext cx="719406" cy="546321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85774" y="2853311"/>
            <a:ext cx="7145562" cy="260869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Conversion to C++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55" y="2724149"/>
            <a:ext cx="1589519" cy="13668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55" y="4518137"/>
            <a:ext cx="1589519" cy="136683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668561" y="4267200"/>
            <a:ext cx="10963275" cy="9525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olid"/>
            <a:headEnd w="med" len="lg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3" y="3227394"/>
            <a:ext cx="1885950" cy="18605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42" y="3342369"/>
            <a:ext cx="1849662" cy="18496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5774" y="1493985"/>
            <a:ext cx="11439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Conversion to C++ is necessary to make mobile application, our final goal.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6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 &amp; A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2793586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u Gothic Light" panose="020B0300000000000000" pitchFamily="34" charset="-128"/>
                <a:cs typeface="+mn-cs"/>
              </a:rPr>
              <a:t>“Thank</a:t>
            </a:r>
            <a:r>
              <a:rPr kumimoji="0" lang="en-US" altLang="ko-KR" sz="5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u Gothic Light" panose="020B0300000000000000" pitchFamily="34" charset="-128"/>
                <a:cs typeface="+mn-cs"/>
              </a:rPr>
              <a:t> you for listening</a:t>
            </a:r>
            <a:r>
              <a:rPr kumimoji="0" lang="en-US" altLang="ko-KR" sz="5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Yu Gothic Light" panose="020B0300000000000000" pitchFamily="34" charset="-128"/>
                <a:cs typeface="+mn-cs"/>
              </a:rPr>
              <a:t>.”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 do we need unit frames?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4325" y="1076325"/>
            <a:ext cx="256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ithout frames…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962" y="2657475"/>
            <a:ext cx="992731" cy="7855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250889"/>
            <a:ext cx="1421857" cy="1421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7325" y="2333426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“cheep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cheep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cheep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52279" y="3641723"/>
            <a:ext cx="810641" cy="6377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2279" y="3289099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“cheep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cheep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cheep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85547" y="5645028"/>
            <a:ext cx="249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not realistic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259365" y="3767037"/>
            <a:ext cx="838200" cy="40903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1399" y="3319943"/>
            <a:ext cx="813331" cy="6435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1538" y="2472565"/>
            <a:ext cx="813331" cy="6435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442" y="2170940"/>
            <a:ext cx="813331" cy="6435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27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5346" y="2319423"/>
            <a:ext cx="813331" cy="6435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71209" y="2991592"/>
            <a:ext cx="592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che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51538" y="2162398"/>
            <a:ext cx="525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“ep”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58926" y="1883196"/>
            <a:ext cx="592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che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2989" y="2037084"/>
            <a:ext cx="525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“ep”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325" y="345926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osition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52279" y="4290761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osition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01483" y="1077607"/>
            <a:ext cx="256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ith frames…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52036" y="5679034"/>
            <a:ext cx="249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realistic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15203" y="393451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frame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16050" y="311612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frame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94538" y="2820164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frame 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42045" y="2962236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frame 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49015" y="5653696"/>
            <a:ext cx="35528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88" y="4250889"/>
            <a:ext cx="1421857" cy="1421857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7015203" y="5653696"/>
            <a:ext cx="35528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002050" y="6045138"/>
            <a:ext cx="249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f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or real time 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5203" y="4169078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position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16050" y="3340156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position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94538" y="306700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position 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342045" y="3172509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position 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6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nit frame calculation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72964" y="1247776"/>
            <a:ext cx="10038035" cy="5175616"/>
            <a:chOff x="-3330" y="-489858"/>
            <a:chExt cx="12075586" cy="6694713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0017078" y="141514"/>
              <a:ext cx="0" cy="543196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396342" y="141514"/>
              <a:ext cx="0" cy="543196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698171" y="141514"/>
              <a:ext cx="0" cy="543196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0" y="-489858"/>
              <a:ext cx="12072256" cy="6694713"/>
              <a:chOff x="478972" y="435428"/>
              <a:chExt cx="12072256" cy="6694713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478972" y="435428"/>
                <a:ext cx="1698171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177143" y="435428"/>
                <a:ext cx="1698171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3875314" y="435428"/>
                <a:ext cx="1698171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0493829" y="435428"/>
                <a:ext cx="1698171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5573485" y="435428"/>
                <a:ext cx="4920344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78973" y="1338942"/>
                <a:ext cx="359228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177143" y="1338942"/>
                <a:ext cx="359228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875314" y="1338942"/>
                <a:ext cx="359228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0493829" y="1338942"/>
                <a:ext cx="359228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478972" y="2242456"/>
                <a:ext cx="2057399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177143" y="3145970"/>
                <a:ext cx="2057399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875314" y="4049484"/>
                <a:ext cx="2057399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0493829" y="5595255"/>
                <a:ext cx="2057399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478972" y="6498769"/>
                <a:ext cx="12072256" cy="6313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3133" y="-368567"/>
              <a:ext cx="551903" cy="398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x(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1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3330" y="605828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(1)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39086" y="603644"/>
              <a:ext cx="5004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h(2)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36453" y="603644"/>
              <a:ext cx="5020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h(3)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-1" y="1433798"/>
              <a:ext cx="2057398" cy="398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x(1) * h(1)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90464" y="2337312"/>
              <a:ext cx="2057399" cy="398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x(2) * h(2)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96342" y="3240826"/>
              <a:ext cx="2057399" cy="398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x(3) * h(3)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014857" y="4786597"/>
              <a:ext cx="2057399" cy="398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x(n) * h(n)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951763" y="603644"/>
              <a:ext cx="508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h(n)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76702" y="5690112"/>
              <a:ext cx="1118850" cy="398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output “y”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51056" y="-368567"/>
              <a:ext cx="592401" cy="398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x(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948262" y="-368567"/>
              <a:ext cx="594329" cy="398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x(3)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562920" y="-368567"/>
              <a:ext cx="602042" cy="398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x(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n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5101" y="131678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input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741" y="1866691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HRIR for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each frame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2434" y="597692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output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nit frame calculation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73844" y="2590798"/>
            <a:ext cx="11644312" cy="1924051"/>
            <a:chOff x="-1944070" y="3150308"/>
            <a:chExt cx="15509402" cy="2631440"/>
          </a:xfrm>
        </p:grpSpPr>
        <p:grpSp>
          <p:nvGrpSpPr>
            <p:cNvPr id="40" name="그룹 39"/>
            <p:cNvGrpSpPr/>
            <p:nvPr/>
          </p:nvGrpSpPr>
          <p:grpSpPr>
            <a:xfrm>
              <a:off x="-1944070" y="3150308"/>
              <a:ext cx="15509402" cy="2631440"/>
              <a:chOff x="764720" y="3657600"/>
              <a:chExt cx="15509402" cy="2631440"/>
            </a:xfrm>
          </p:grpSpPr>
          <p:sp>
            <p:nvSpPr>
              <p:cNvPr id="48" name="오른쪽 화살표 47"/>
              <p:cNvSpPr/>
              <p:nvPr/>
            </p:nvSpPr>
            <p:spPr>
              <a:xfrm>
                <a:off x="9317447" y="4859432"/>
                <a:ext cx="69088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오른쪽 화살표 48"/>
              <p:cNvSpPr/>
              <p:nvPr/>
            </p:nvSpPr>
            <p:spPr>
              <a:xfrm>
                <a:off x="6858000" y="4859432"/>
                <a:ext cx="69088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>
                <a:off x="4429760" y="4859432"/>
                <a:ext cx="69088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2631440" y="3657600"/>
                <a:ext cx="2011680" cy="263144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120640" y="3657600"/>
                <a:ext cx="2011680" cy="26314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7548880" y="3657600"/>
                <a:ext cx="2011680" cy="26314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764720" y="4253320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14834122" y="4253320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29364" y="4704358"/>
                <a:ext cx="1110712" cy="50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input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오른쪽 화살표 57"/>
              <p:cNvSpPr/>
              <p:nvPr/>
            </p:nvSpPr>
            <p:spPr>
              <a:xfrm>
                <a:off x="2133600" y="4715887"/>
                <a:ext cx="690880" cy="514866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575406" y="4557819"/>
                <a:ext cx="2130299" cy="934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load input file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into array form</a:t>
                </a:r>
              </a:p>
            </p:txBody>
          </p:sp>
          <p:sp>
            <p:nvSpPr>
              <p:cNvPr id="63" name="오른쪽 화살표 62"/>
              <p:cNvSpPr/>
              <p:nvPr/>
            </p:nvSpPr>
            <p:spPr>
              <a:xfrm>
                <a:off x="11745687" y="4859432"/>
                <a:ext cx="690880" cy="227776"/>
              </a:xfrm>
              <a:prstGeom prst="rightArrow">
                <a:avLst>
                  <a:gd name="adj1" fmla="val 26320"/>
                  <a:gd name="adj2" fmla="val 5592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10008328" y="3657600"/>
                <a:ext cx="2011680" cy="26314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12436567" y="3657600"/>
                <a:ext cx="2011680" cy="263144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오른쪽 화살표 67"/>
              <p:cNvSpPr/>
              <p:nvPr/>
            </p:nvSpPr>
            <p:spPr>
              <a:xfrm>
                <a:off x="14353882" y="4715887"/>
                <a:ext cx="690880" cy="514866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4998766" y="4704358"/>
                <a:ext cx="1110712" cy="50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output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5059680" y="4557819"/>
                <a:ext cx="2130299" cy="891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s</a:t>
                </a:r>
                <a:r>
                  <a:rPr kumimoji="0" lang="en-US" altLang="ko-KR" sz="16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plit</a:t>
                </a: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 into unit frame arrays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7478782" y="4303336"/>
                <a:ext cx="2130299" cy="1338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c</a:t>
                </a:r>
                <a:r>
                  <a:rPr kumimoji="0" lang="en-US" altLang="ko-KR" sz="16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onvolution</a:t>
                </a: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 of frames and each HRIR</a:t>
                </a: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9949018" y="4557819"/>
                <a:ext cx="2130299" cy="891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</a:t>
                </a:r>
                <a:r>
                  <a:rPr kumimoji="0" lang="en-US" altLang="ko-KR" sz="16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verlap</a:t>
                </a: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output frames</a:t>
                </a: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2377257" y="4303335"/>
                <a:ext cx="2130299" cy="1338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t</a:t>
                </a:r>
                <a:r>
                  <a:rPr kumimoji="0" lang="en-US" altLang="ko-KR" sz="16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ransform</a:t>
                </a: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Bahnschrift Light" panose="020B0502040204020203" pitchFamily="34" charset="0"/>
                    <a:ea typeface="맑은 고딕" panose="020B0503020000020004" pitchFamily="50" charset="-127"/>
                    <a:cs typeface="+mn-cs"/>
                  </a:rPr>
                  <a:t> output array into wav file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981930" y="3254021"/>
              <a:ext cx="246049" cy="505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63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en-US" altLang="ko-KR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nit frame calculation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0878" t="41877" r="54417" b="27131"/>
          <a:stretch/>
        </p:blipFill>
        <p:spPr>
          <a:xfrm>
            <a:off x="237616" y="1385915"/>
            <a:ext cx="9687964" cy="25954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37616" y="895348"/>
            <a:ext cx="439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tep 1. split input array into frame unit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7616" y="4795753"/>
            <a:ext cx="7039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tep 2.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convole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cs typeface="+mn-cs"/>
              </a:rPr>
              <a:t> each frame and HRIR (using filter coefficients)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10861" t="61288" r="54389" b="26005"/>
          <a:stretch/>
        </p:blipFill>
        <p:spPr>
          <a:xfrm>
            <a:off x="237616" y="5295901"/>
            <a:ext cx="9687964" cy="1066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1083" t="56451" r="69528" b="24784"/>
          <a:stretch/>
        </p:blipFill>
        <p:spPr>
          <a:xfrm>
            <a:off x="5176157" y="2668015"/>
            <a:ext cx="6434099" cy="186819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176157" y="1965840"/>
            <a:ext cx="1411633" cy="488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2584" y="2059609"/>
            <a:ext cx="45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x(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02690" y="1965840"/>
            <a:ext cx="2374785" cy="488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125203" y="1965840"/>
            <a:ext cx="1411633" cy="488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580790" y="2059609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x(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87790" y="1965840"/>
            <a:ext cx="1411633" cy="488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47385" y="205960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x(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53479" y="2059609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……..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81598" y="3714750"/>
            <a:ext cx="5357802" cy="361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81598" y="4086066"/>
            <a:ext cx="5357802" cy="361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62227" y="374183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x(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)_left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4518" y="4140239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x(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)_right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05064" y="3023332"/>
            <a:ext cx="525462" cy="289397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87510" y="302333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맑은 고딕" panose="020B0503020000020004" pitchFamily="50" charset="-127"/>
                <a:cs typeface="+mn-cs"/>
              </a:rPr>
              <a:t>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Ligh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29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4792</TotalTime>
  <Words>3786</Words>
  <Application>Microsoft Office PowerPoint</Application>
  <PresentationFormat>와이드스크린</PresentationFormat>
  <Paragraphs>867</Paragraphs>
  <Slides>58</Slides>
  <Notes>25</Notes>
  <HiddenSlides>0</HiddenSlides>
  <MMClips>14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69" baseType="lpstr">
      <vt:lpstr>Bahnschrift</vt:lpstr>
      <vt:lpstr>Bahnschrift Light</vt:lpstr>
      <vt:lpstr>Bahnschrift SemiLight</vt:lpstr>
      <vt:lpstr>Yu Gothic Light</vt:lpstr>
      <vt:lpstr>나눔스퀘어 Light</vt:lpstr>
      <vt:lpstr>맑은 고딕</vt:lpstr>
      <vt:lpstr>Aharoni</vt:lpstr>
      <vt:lpstr>Arial</vt:lpstr>
      <vt:lpstr>Cambria Math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OWNER</cp:lastModifiedBy>
  <cp:revision>167</cp:revision>
  <dcterms:created xsi:type="dcterms:W3CDTF">2018-08-12T15:35:54Z</dcterms:created>
  <dcterms:modified xsi:type="dcterms:W3CDTF">2018-08-28T17:57:14Z</dcterms:modified>
</cp:coreProperties>
</file>